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3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2076137248" r:id="rId11"/>
    <p:sldId id="2147470526" r:id="rId12"/>
    <p:sldId id="2076137239" r:id="rId13"/>
    <p:sldId id="2147470524" r:id="rId14"/>
    <p:sldId id="325" r:id="rId15"/>
    <p:sldId id="2076137989" r:id="rId16"/>
    <p:sldId id="2147470377" r:id="rId17"/>
    <p:sldId id="2076137987" r:id="rId18"/>
    <p:sldId id="2076137985" r:id="rId19"/>
    <p:sldId id="286" r:id="rId20"/>
    <p:sldId id="2076137983" r:id="rId21"/>
    <p:sldId id="2076137981" r:id="rId22"/>
    <p:sldId id="2076137982" r:id="rId23"/>
    <p:sldId id="287" r:id="rId24"/>
    <p:sldId id="2076137980" r:id="rId25"/>
    <p:sldId id="2076137976" r:id="rId26"/>
    <p:sldId id="2076137984" r:id="rId27"/>
    <p:sldId id="2076137977" r:id="rId28"/>
    <p:sldId id="3766" r:id="rId29"/>
    <p:sldId id="2076137988" r:id="rId30"/>
    <p:sldId id="2076137990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2076137248"/>
            <p14:sldId id="2147470526"/>
            <p14:sldId id="2076137239"/>
            <p14:sldId id="2147470524"/>
            <p14:sldId id="325"/>
            <p14:sldId id="2076137989"/>
            <p14:sldId id="2147470377"/>
            <p14:sldId id="2076137987"/>
            <p14:sldId id="2076137985"/>
            <p14:sldId id="286"/>
            <p14:sldId id="2076137983"/>
            <p14:sldId id="2076137981"/>
            <p14:sldId id="2076137982"/>
            <p14:sldId id="287"/>
            <p14:sldId id="2076137980"/>
            <p14:sldId id="2076137976"/>
            <p14:sldId id="2076137984"/>
            <p14:sldId id="2076137977"/>
          </p14:sldIdLst>
        </p14:section>
        <p14:section name="Cool Extras (if time allows)" id="{53D7E52F-99BD-1049-BC2B-4226AE3B90F6}">
          <p14:sldIdLst>
            <p14:sldId id="3766"/>
            <p14:sldId id="2076137988"/>
            <p14:sldId id="2076137990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FF"/>
    <a:srgbClr val="31BA79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/>
    <p:restoredTop sz="92773"/>
  </p:normalViewPr>
  <p:slideViewPr>
    <p:cSldViewPr snapToGrid="0" snapToObjects="1">
      <p:cViewPr varScale="1">
        <p:scale>
          <a:sx n="137" d="100"/>
          <a:sy n="137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7/29/23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6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99866FC-D2C3-244E-94CC-C61AAA5B4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6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STIGATRON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Deeper dive into secure software pipeline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4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4369-CB73-BD44-A403-1C3FC8DE1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36AB5-E167-4548-BAB5-0244B9738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CC7B-3CE6-274D-B76E-4B396AC79E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2B0C3-6BFB-7B45-83C4-5788E269C030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9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626CF-FA9E-D94B-8B40-2BFB2AA6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5B58-B6AC-7247-A28C-0E8755E97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EEE7-C868-3841-8219-D4A19B53C9F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0DA6C-4B85-2249-BE98-F2E2072DA12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20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42" Type="http://schemas.openxmlformats.org/officeDocument/2006/relationships/image" Target="../media/image101.sv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84" Type="http://schemas.openxmlformats.org/officeDocument/2006/relationships/image" Target="../media/image142.png"/><Relationship Id="rId16" Type="http://schemas.openxmlformats.org/officeDocument/2006/relationships/image" Target="../media/image77.svg"/><Relationship Id="rId11" Type="http://schemas.openxmlformats.org/officeDocument/2006/relationships/image" Target="../media/image72.svg"/><Relationship Id="rId32" Type="http://schemas.openxmlformats.org/officeDocument/2006/relationships/image" Target="../media/image93.sv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svg"/><Relationship Id="rId74" Type="http://schemas.openxmlformats.org/officeDocument/2006/relationships/image" Target="../media/image133.png"/><Relationship Id="rId79" Type="http://schemas.openxmlformats.org/officeDocument/2006/relationships/image" Target="../media/image137.png"/><Relationship Id="rId5" Type="http://schemas.openxmlformats.org/officeDocument/2006/relationships/image" Target="../media/image66.png"/><Relationship Id="rId61" Type="http://schemas.openxmlformats.org/officeDocument/2006/relationships/image" Target="../media/image120.png"/><Relationship Id="rId82" Type="http://schemas.openxmlformats.org/officeDocument/2006/relationships/image" Target="../media/image140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sv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77" Type="http://schemas.openxmlformats.org/officeDocument/2006/relationships/image" Target="../media/image135.png"/><Relationship Id="rId8" Type="http://schemas.openxmlformats.org/officeDocument/2006/relationships/image" Target="../media/image69.png"/><Relationship Id="rId51" Type="http://schemas.openxmlformats.org/officeDocument/2006/relationships/image" Target="../media/image110.svg"/><Relationship Id="rId72" Type="http://schemas.openxmlformats.org/officeDocument/2006/relationships/image" Target="../media/image131.emf"/><Relationship Id="rId80" Type="http://schemas.openxmlformats.org/officeDocument/2006/relationships/image" Target="../media/image138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0.png"/><Relationship Id="rId38" Type="http://schemas.openxmlformats.org/officeDocument/2006/relationships/image" Target="../media/image97.svg"/><Relationship Id="rId46" Type="http://schemas.openxmlformats.org/officeDocument/2006/relationships/image" Target="../media/image105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1.svg"/><Relationship Id="rId41" Type="http://schemas.openxmlformats.org/officeDocument/2006/relationships/image" Target="../media/image100.png"/><Relationship Id="rId54" Type="http://schemas.openxmlformats.org/officeDocument/2006/relationships/image" Target="../media/image113.svg"/><Relationship Id="rId62" Type="http://schemas.openxmlformats.org/officeDocument/2006/relationships/image" Target="../media/image121.sv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83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5.svg"/><Relationship Id="rId49" Type="http://schemas.openxmlformats.org/officeDocument/2006/relationships/image" Target="../media/image108.svg"/><Relationship Id="rId57" Type="http://schemas.openxmlformats.org/officeDocument/2006/relationships/image" Target="../media/image116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svg"/><Relationship Id="rId65" Type="http://schemas.openxmlformats.org/officeDocument/2006/relationships/image" Target="../media/image124.svg"/><Relationship Id="rId73" Type="http://schemas.openxmlformats.org/officeDocument/2006/relationships/image" Target="../media/image132.png"/><Relationship Id="rId78" Type="http://schemas.openxmlformats.org/officeDocument/2006/relationships/image" Target="../media/image136.png"/><Relationship Id="rId81" Type="http://schemas.openxmlformats.org/officeDocument/2006/relationships/image" Target="../media/image139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9" Type="http://schemas.openxmlformats.org/officeDocument/2006/relationships/image" Target="../media/image98.png"/><Relationship Id="rId34" Type="http://schemas.openxmlformats.org/officeDocument/2006/relationships/image" Target="../media/image61.sv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50.png"/><Relationship Id="rId7" Type="http://schemas.openxmlformats.org/officeDocument/2006/relationships/image" Target="../media/image6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0.png"/><Relationship Id="rId24" Type="http://schemas.openxmlformats.org/officeDocument/2006/relationships/image" Target="../media/image85.svg"/><Relationship Id="rId40" Type="http://schemas.openxmlformats.org/officeDocument/2006/relationships/image" Target="../media/image99.sv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kbradys/rancher-on-aws" TargetMode="External"/><Relationship Id="rId2" Type="http://schemas.openxmlformats.org/officeDocument/2006/relationships/hyperlink" Target="https://tryranchergov.com/" TargetMode="Externa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svg"/><Relationship Id="rId26" Type="http://schemas.openxmlformats.org/officeDocument/2006/relationships/image" Target="../media/image182.png"/><Relationship Id="rId3" Type="http://schemas.openxmlformats.org/officeDocument/2006/relationships/image" Target="../media/image160.tiff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tiff"/><Relationship Id="rId17" Type="http://schemas.openxmlformats.org/officeDocument/2006/relationships/image" Target="../media/image174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3.png"/><Relationship Id="rId11" Type="http://schemas.openxmlformats.org/officeDocument/2006/relationships/image" Target="../media/image168.tiff"/><Relationship Id="rId24" Type="http://schemas.openxmlformats.org/officeDocument/2006/relationships/image" Target="../media/image51.png"/><Relationship Id="rId5" Type="http://schemas.openxmlformats.org/officeDocument/2006/relationships/image" Target="../media/image162.tiff"/><Relationship Id="rId15" Type="http://schemas.openxmlformats.org/officeDocument/2006/relationships/image" Target="../media/image172.tiff"/><Relationship Id="rId23" Type="http://schemas.openxmlformats.org/officeDocument/2006/relationships/image" Target="../media/image18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tiff"/><Relationship Id="rId9" Type="http://schemas.openxmlformats.org/officeDocument/2006/relationships/image" Target="../media/image166.tiff"/><Relationship Id="rId14" Type="http://schemas.openxmlformats.org/officeDocument/2006/relationships/image" Target="../media/image171.tiff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83F7-EE02-79B6-46DD-2B3095A10C35}"/>
              </a:ext>
            </a:extLst>
          </p:cNvPr>
          <p:cNvSpPr txBox="1"/>
          <p:nvPr/>
        </p:nvSpPr>
        <p:spPr>
          <a:xfrm>
            <a:off x="8977549" y="5487867"/>
            <a:ext cx="2580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117387835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602C-DEA6-82C3-E67C-14A37294E6B8}"/>
              </a:ext>
            </a:extLst>
          </p:cNvPr>
          <p:cNvSpPr txBox="1"/>
          <p:nvPr/>
        </p:nvSpPr>
        <p:spPr>
          <a:xfrm>
            <a:off x="9375409" y="230705"/>
            <a:ext cx="2580803" cy="493752"/>
          </a:xfrm>
          <a:prstGeom prst="round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Master Slide Deck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10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2824CE2-D9A7-1546-987C-03CFEB872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659126"/>
            <a:ext cx="10728326" cy="398568"/>
          </a:xfrm>
        </p:spPr>
        <p:txBody>
          <a:bodyPr/>
          <a:lstStyle/>
          <a:p>
            <a:pPr lvl="0"/>
            <a:r>
              <a:rPr lang="en-GB" sz="2800" dirty="0"/>
              <a:t>Rancher is Fully Open and Interoperable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6560A3-6AA0-E646-8F0B-328C7E9C93CD}"/>
              </a:ext>
            </a:extLst>
          </p:cNvPr>
          <p:cNvSpPr/>
          <p:nvPr/>
        </p:nvSpPr>
        <p:spPr>
          <a:xfrm>
            <a:off x="731520" y="1212968"/>
            <a:ext cx="4305826" cy="1802493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01E7E580-7FE3-E842-831D-0189D44ABEF6}"/>
              </a:ext>
            </a:extLst>
          </p:cNvPr>
          <p:cNvSpPr/>
          <p:nvPr/>
        </p:nvSpPr>
        <p:spPr>
          <a:xfrm>
            <a:off x="711732" y="5042019"/>
            <a:ext cx="10728326" cy="980831"/>
          </a:xfrm>
          <a:prstGeom prst="rect">
            <a:avLst/>
          </a:prstGeom>
          <a:solidFill>
            <a:srgbClr val="191E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D59296F3-7EBE-F842-AD42-BC5E69DD3E27}"/>
              </a:ext>
            </a:extLst>
          </p:cNvPr>
          <p:cNvSpPr txBox="1"/>
          <p:nvPr/>
        </p:nvSpPr>
        <p:spPr>
          <a:xfrm>
            <a:off x="958583" y="5361748"/>
            <a:ext cx="1027482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Hybrid Cloud Infrastructure</a:t>
            </a:r>
          </a:p>
        </p:txBody>
      </p:sp>
      <p:pic>
        <p:nvPicPr>
          <p:cNvPr id="6" name="Picture 55">
            <a:extLst>
              <a:ext uri="{FF2B5EF4-FFF2-40B4-BE49-F238E27FC236}">
                <a16:creationId xmlns:a16="http://schemas.microsoft.com/office/drawing/2014/main" id="{72CEFB6E-4D43-B04F-937F-B2EBD255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" y="2501093"/>
            <a:ext cx="636038" cy="243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A14A6C-B2B2-464E-B3FB-C117E35B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634" y="2524755"/>
            <a:ext cx="578216" cy="223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Ubuntu Linux 18.04 'Bionic Beaver' LTS will default to Xorg | BetaNews">
            <a:extLst>
              <a:ext uri="{FF2B5EF4-FFF2-40B4-BE49-F238E27FC236}">
                <a16:creationId xmlns:a16="http://schemas.microsoft.com/office/drawing/2014/main" id="{6004828C-5508-0D41-967A-F9B11E7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78835" y="3789374"/>
            <a:ext cx="1453511" cy="9697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6F34389-C76F-0643-AB1F-2CA5253F101C}"/>
              </a:ext>
            </a:extLst>
          </p:cNvPr>
          <p:cNvSpPr txBox="1"/>
          <p:nvPr/>
        </p:nvSpPr>
        <p:spPr>
          <a:xfrm>
            <a:off x="4721330" y="3292946"/>
            <a:ext cx="202331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Linux Distros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8B487D6C-A097-0F4A-960C-AD755F310433}"/>
              </a:ext>
            </a:extLst>
          </p:cNvPr>
          <p:cNvSpPr txBox="1"/>
          <p:nvPr/>
        </p:nvSpPr>
        <p:spPr>
          <a:xfrm>
            <a:off x="6446995" y="1401153"/>
            <a:ext cx="334360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Other Kubernetes Distros</a:t>
            </a: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A7AE6B2B-8EC4-E249-B7CE-EC90153FB7EA}"/>
              </a:ext>
            </a:extLst>
          </p:cNvPr>
          <p:cNvSpPr/>
          <p:nvPr/>
        </p:nvSpPr>
        <p:spPr>
          <a:xfrm>
            <a:off x="5171087" y="1201174"/>
            <a:ext cx="6268970" cy="1814279"/>
          </a:xfrm>
          <a:prstGeom prst="rect">
            <a:avLst/>
          </a:prstGeom>
          <a:noFill/>
          <a:ln w="12701" cap="flat">
            <a:solidFill>
              <a:srgbClr val="3138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AF9DC05B-797B-0345-95A7-58EF5636F417}"/>
              </a:ext>
            </a:extLst>
          </p:cNvPr>
          <p:cNvSpPr/>
          <p:nvPr/>
        </p:nvSpPr>
        <p:spPr>
          <a:xfrm>
            <a:off x="731840" y="3137672"/>
            <a:ext cx="10704579" cy="1812331"/>
          </a:xfrm>
          <a:prstGeom prst="rect">
            <a:avLst/>
          </a:prstGeom>
          <a:noFill/>
          <a:ln w="12701" cap="flat">
            <a:solidFill>
              <a:srgbClr val="175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pic>
        <p:nvPicPr>
          <p:cNvPr id="13" name="Picture 4" descr="Red Hat employees get tattoos of new logo ahead of acquisition by IBM">
            <a:extLst>
              <a:ext uri="{FF2B5EF4-FFF2-40B4-BE49-F238E27FC236}">
                <a16:creationId xmlns:a16="http://schemas.microsoft.com/office/drawing/2014/main" id="{287923DD-6DF8-6F41-A711-EAD13DC6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8695" y="3975152"/>
            <a:ext cx="852906" cy="549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6" descr="Utilize Oracle Linux – A High Performance Operating System | Oracle  University Blog">
            <a:extLst>
              <a:ext uri="{FF2B5EF4-FFF2-40B4-BE49-F238E27FC236}">
                <a16:creationId xmlns:a16="http://schemas.microsoft.com/office/drawing/2014/main" id="{2FED4716-0EAC-2E44-9829-4EDD9326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94957" y="3989737"/>
            <a:ext cx="1567245" cy="75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Amazon EKS - Turbonomic">
            <a:extLst>
              <a:ext uri="{FF2B5EF4-FFF2-40B4-BE49-F238E27FC236}">
                <a16:creationId xmlns:a16="http://schemas.microsoft.com/office/drawing/2014/main" id="{E39F44CA-5B7E-DB4A-B7F9-AA341149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5981" y="1946272"/>
            <a:ext cx="904515" cy="834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2" descr="Azure AKS - Turbonomic">
            <a:extLst>
              <a:ext uri="{FF2B5EF4-FFF2-40B4-BE49-F238E27FC236}">
                <a16:creationId xmlns:a16="http://schemas.microsoft.com/office/drawing/2014/main" id="{CB479487-C61E-1F47-A176-94CA30C9A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45926" y="1946272"/>
            <a:ext cx="609977" cy="6099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4" descr="Google GKE Observability and Monitoring - Instana">
            <a:extLst>
              <a:ext uri="{FF2B5EF4-FFF2-40B4-BE49-F238E27FC236}">
                <a16:creationId xmlns:a16="http://schemas.microsoft.com/office/drawing/2014/main" id="{D04243E3-C1C7-4A48-AB7A-D25309BF7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07632" y="1943868"/>
            <a:ext cx="506742" cy="5688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DA775F56-9345-C84C-B509-6A70A1E1AE4C}"/>
              </a:ext>
            </a:extLst>
          </p:cNvPr>
          <p:cNvSpPr txBox="1"/>
          <p:nvPr/>
        </p:nvSpPr>
        <p:spPr>
          <a:xfrm>
            <a:off x="7633456" y="2489874"/>
            <a:ext cx="1028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Azure AKS</a:t>
            </a: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237D268C-10DE-844C-9523-88F37FE36966}"/>
              </a:ext>
            </a:extLst>
          </p:cNvPr>
          <p:cNvSpPr txBox="1"/>
          <p:nvPr/>
        </p:nvSpPr>
        <p:spPr>
          <a:xfrm>
            <a:off x="9678695" y="2479304"/>
            <a:ext cx="116249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Google GKE</a:t>
            </a:r>
          </a:p>
        </p:txBody>
      </p:sp>
      <p:pic>
        <p:nvPicPr>
          <p:cNvPr id="29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3267E95B-99E4-054E-BCA6-C2A4C0FF1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138" t="28123" r="9619" b="23753"/>
          <a:stretch>
            <a:fillRect/>
          </a:stretch>
        </p:blipFill>
        <p:spPr>
          <a:xfrm>
            <a:off x="1097609" y="4206869"/>
            <a:ext cx="1472469" cy="2873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46">
            <a:extLst>
              <a:ext uri="{FF2B5EF4-FFF2-40B4-BE49-F238E27FC236}">
                <a16:creationId xmlns:a16="http://schemas.microsoft.com/office/drawing/2014/main" id="{14C0897A-0B02-3549-A46F-562B84C0C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248" y="4079907"/>
            <a:ext cx="929216" cy="55426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Group 96">
            <a:extLst>
              <a:ext uri="{FF2B5EF4-FFF2-40B4-BE49-F238E27FC236}">
                <a16:creationId xmlns:a16="http://schemas.microsoft.com/office/drawing/2014/main" id="{B787BBC1-E97F-A049-9E21-B78CA8D990D0}"/>
              </a:ext>
            </a:extLst>
          </p:cNvPr>
          <p:cNvGrpSpPr/>
          <p:nvPr/>
        </p:nvGrpSpPr>
        <p:grpSpPr>
          <a:xfrm>
            <a:off x="2156072" y="-488933"/>
            <a:ext cx="5958303" cy="3246252"/>
            <a:chOff x="3645081" y="2808058"/>
            <a:chExt cx="5958303" cy="3246252"/>
          </a:xfrm>
        </p:grpSpPr>
        <p:grpSp>
          <p:nvGrpSpPr>
            <p:cNvPr id="32" name="Group 90">
              <a:extLst>
                <a:ext uri="{FF2B5EF4-FFF2-40B4-BE49-F238E27FC236}">
                  <a16:creationId xmlns:a16="http://schemas.microsoft.com/office/drawing/2014/main" id="{CF84F156-16D6-FF45-902E-08A97261A98C}"/>
                </a:ext>
              </a:extLst>
            </p:cNvPr>
            <p:cNvGrpSpPr/>
            <p:nvPr/>
          </p:nvGrpSpPr>
          <p:grpSpPr>
            <a:xfrm>
              <a:off x="3645081" y="2820329"/>
              <a:ext cx="1763996" cy="3233981"/>
              <a:chOff x="3645081" y="2820329"/>
              <a:chExt cx="1763996" cy="3233981"/>
            </a:xfrm>
          </p:grpSpPr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50239911-1B82-DA46-9F19-BC0A24BF905F}"/>
                  </a:ext>
                </a:extLst>
              </p:cNvPr>
              <p:cNvSpPr txBox="1"/>
              <p:nvPr/>
            </p:nvSpPr>
            <p:spPr>
              <a:xfrm>
                <a:off x="3645081" y="2820329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Datacenter</a:t>
                </a:r>
              </a:p>
            </p:txBody>
          </p:sp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FDB1F7F0-B2BB-5944-A096-1EAA14F0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792" y="5826784"/>
                <a:ext cx="594443" cy="2275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30E6D44-91DF-E74F-8A2F-B3303DEFCE63}"/>
                </a:ext>
              </a:extLst>
            </p:cNvPr>
            <p:cNvSpPr txBox="1"/>
            <p:nvPr/>
          </p:nvSpPr>
          <p:spPr>
            <a:xfrm>
              <a:off x="5026812" y="2808058"/>
              <a:ext cx="1763996" cy="15388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 Light"/>
                </a:rPr>
                <a:t>Edge</a:t>
              </a:r>
            </a:p>
          </p:txBody>
        </p:sp>
        <p:grpSp>
          <p:nvGrpSpPr>
            <p:cNvPr id="34" name="Group 93">
              <a:extLst>
                <a:ext uri="{FF2B5EF4-FFF2-40B4-BE49-F238E27FC236}">
                  <a16:creationId xmlns:a16="http://schemas.microsoft.com/office/drawing/2014/main" id="{EF933E54-AFC5-DB4F-AA9A-17EC3B18CA73}"/>
                </a:ext>
              </a:extLst>
            </p:cNvPr>
            <p:cNvGrpSpPr/>
            <p:nvPr/>
          </p:nvGrpSpPr>
          <p:grpSpPr>
            <a:xfrm>
              <a:off x="5254448" y="2816617"/>
              <a:ext cx="4348936" cy="3227117"/>
              <a:chOff x="5254448" y="2816617"/>
              <a:chExt cx="4348936" cy="3227117"/>
            </a:xfrm>
          </p:grpSpPr>
          <p:pic>
            <p:nvPicPr>
              <p:cNvPr id="35" name="Picture 92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827F9B8F-4FC1-F140-A807-FFF85504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4448" y="5835469"/>
                <a:ext cx="1007550" cy="20826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95">
                <a:extLst>
                  <a:ext uri="{FF2B5EF4-FFF2-40B4-BE49-F238E27FC236}">
                    <a16:creationId xmlns:a16="http://schemas.microsoft.com/office/drawing/2014/main" id="{6CBBD9A2-2732-674C-A1AC-C312D29F4F83}"/>
                  </a:ext>
                </a:extLst>
              </p:cNvPr>
              <p:cNvSpPr txBox="1"/>
              <p:nvPr/>
            </p:nvSpPr>
            <p:spPr>
              <a:xfrm>
                <a:off x="7839388" y="2816617"/>
                <a:ext cx="1763996" cy="15388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0" i="0" u="none" strike="noStrike" kern="1200" cap="none" spc="0" baseline="0">
                    <a:solidFill>
                      <a:srgbClr val="ECF0F1"/>
                    </a:solidFill>
                    <a:uFillTx/>
                    <a:latin typeface="Poppins Light"/>
                  </a:rPr>
                  <a:t>Block Storage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F3046D-C462-7141-AE13-ED2DE0F6B026}"/>
              </a:ext>
            </a:extLst>
          </p:cNvPr>
          <p:cNvSpPr txBox="1"/>
          <p:nvPr/>
        </p:nvSpPr>
        <p:spPr>
          <a:xfrm>
            <a:off x="3281318" y="2523153"/>
            <a:ext cx="294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2</a:t>
            </a:r>
            <a:endParaRPr lang="en-US" sz="1100"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BC4391B-259D-0345-AE55-40113CA53F66}"/>
              </a:ext>
            </a:extLst>
          </p:cNvPr>
          <p:cNvSpPr txBox="1"/>
          <p:nvPr/>
        </p:nvSpPr>
        <p:spPr>
          <a:xfrm>
            <a:off x="1484345" y="1669031"/>
            <a:ext cx="3593945" cy="4049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ECF0F1"/>
                </a:solidFill>
                <a:uFillTx/>
                <a:latin typeface="Poppins Light"/>
              </a:rPr>
              <a:t>Rancher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71966A-9A5A-4A7E-995C-E5D32318EA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139" y="1681447"/>
            <a:ext cx="818261" cy="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02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16">
            <a:extLst>
              <a:ext uri="{FF2B5EF4-FFF2-40B4-BE49-F238E27FC236}">
                <a16:creationId xmlns:a16="http://schemas.microsoft.com/office/drawing/2014/main" id="{61D5842A-3F1E-4BF1-1107-80FB847F58B7}"/>
              </a:ext>
            </a:extLst>
          </p:cNvPr>
          <p:cNvSpPr/>
          <p:nvPr/>
        </p:nvSpPr>
        <p:spPr>
          <a:xfrm rot="5400013">
            <a:off x="5923005" y="-1383217"/>
            <a:ext cx="339781" cy="966579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12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5910748" y="-568501"/>
            <a:ext cx="339781" cy="964119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5926108" y="-3043263"/>
            <a:ext cx="339781" cy="966334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5921828" y="-2196776"/>
            <a:ext cx="339781" cy="966334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10271020" y="3644187"/>
            <a:ext cx="45719" cy="47145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5921789" y="-990868"/>
            <a:ext cx="339781" cy="9663355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8551641" y="6836011"/>
            <a:ext cx="45719" cy="1196122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5909005" y="235161"/>
            <a:ext cx="339781" cy="9637807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5912825" y="640091"/>
            <a:ext cx="339781" cy="964543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5907269" y="1047167"/>
            <a:ext cx="339781" cy="963433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59991" y="2039478"/>
            <a:ext cx="9667682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7513" y="2071936"/>
            <a:ext cx="299762" cy="299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6186" y="2448200"/>
            <a:ext cx="808692" cy="404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036" y="2499814"/>
            <a:ext cx="854082" cy="296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83" y="3699161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9097" y="4942763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0388" y="3756117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406" y="3747088"/>
            <a:ext cx="455150" cy="254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1935" y="4822203"/>
            <a:ext cx="949435" cy="474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21897" y="3738572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56332" y="249799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158" y="5385231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75423" y="5379922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8141258" y="5371481"/>
            <a:ext cx="854869" cy="1985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707618" y="3709543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193" y="3318349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77613" y="457127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650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452626" y="3347568"/>
            <a:ext cx="835302" cy="193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0001" y="287179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7397063" y="2892372"/>
            <a:ext cx="967090" cy="34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019" y="3733555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8" y="3776131"/>
            <a:ext cx="714254" cy="149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956" y="3365126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858" y="5376944"/>
            <a:ext cx="955924" cy="186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952" y="2102019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403" y="5750530"/>
            <a:ext cx="1132166" cy="2272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Picture 7" descr="Icon&#10;&#10;Description automatically generated">
            <a:extLst>
              <a:ext uri="{FF2B5EF4-FFF2-40B4-BE49-F238E27FC236}">
                <a16:creationId xmlns:a16="http://schemas.microsoft.com/office/drawing/2014/main" id="{95B8B577-F951-801A-D3E1-7267D736C655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855" y="4129800"/>
            <a:ext cx="566324" cy="2504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14">
            <a:extLst>
              <a:ext uri="{FF2B5EF4-FFF2-40B4-BE49-F238E27FC236}">
                <a16:creationId xmlns:a16="http://schemas.microsoft.com/office/drawing/2014/main" id="{1AD9057F-6192-8BAF-6DFB-40F4317A3C60}"/>
              </a:ext>
            </a:extLst>
          </p:cNvPr>
          <p:cNvGrpSpPr/>
          <p:nvPr/>
        </p:nvGrpSpPr>
        <p:grpSpPr>
          <a:xfrm>
            <a:off x="1264324" y="1615443"/>
            <a:ext cx="2539214" cy="340952"/>
            <a:chOff x="1126876" y="1473315"/>
            <a:chExt cx="2532277" cy="340952"/>
          </a:xfrm>
        </p:grpSpPr>
        <p:sp>
          <p:nvSpPr>
            <p:cNvPr id="109" name="Round Same Side Corner Rectangle 16">
              <a:extLst>
                <a:ext uri="{FF2B5EF4-FFF2-40B4-BE49-F238E27FC236}">
                  <a16:creationId xmlns:a16="http://schemas.microsoft.com/office/drawing/2014/main" id="{94221A46-3CC7-750F-7AC6-A6F769F16DE2}"/>
                </a:ext>
              </a:extLst>
            </p:cNvPr>
            <p:cNvSpPr/>
            <p:nvPr/>
          </p:nvSpPr>
          <p:spPr>
            <a:xfrm rot="5400013">
              <a:off x="2222538" y="37765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5EB55E52-67EE-9737-1C1F-C4642E16AB84}"/>
                </a:ext>
              </a:extLst>
            </p:cNvPr>
            <p:cNvSpPr txBox="1"/>
            <p:nvPr/>
          </p:nvSpPr>
          <p:spPr>
            <a:xfrm>
              <a:off x="1126876" y="1497989"/>
              <a:ext cx="2532277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Authentication &amp; Authorization</a:t>
              </a:r>
            </a:p>
          </p:txBody>
        </p:sp>
      </p:grpSp>
      <p:pic>
        <p:nvPicPr>
          <p:cNvPr id="68" name="Picture 6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61ACC3-EC7E-2FEE-844E-3B465101EDF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32373" y="2859476"/>
            <a:ext cx="903860" cy="390087"/>
          </a:xfrm>
          <a:prstGeom prst="rect">
            <a:avLst/>
          </a:prstGeom>
        </p:spPr>
      </p:pic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50D74A-98A7-FB33-73E1-480883DE34F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28760" y="3259557"/>
            <a:ext cx="903860" cy="390087"/>
          </a:xfrm>
          <a:prstGeom prst="rect">
            <a:avLst/>
          </a:prstGeom>
        </p:spPr>
      </p:pic>
      <p:pic>
        <p:nvPicPr>
          <p:cNvPr id="120" name="Picture 119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B1BD202-F9AF-CD58-7EB0-3FE79671D6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01107" y="5370549"/>
            <a:ext cx="987630" cy="217201"/>
          </a:xfrm>
          <a:prstGeom prst="rect">
            <a:avLst/>
          </a:prstGeom>
        </p:spPr>
      </p:pic>
      <p:pic>
        <p:nvPicPr>
          <p:cNvPr id="1026" name="Picture 2" descr="JFrog Artifactory – Sysdig">
            <a:extLst>
              <a:ext uri="{FF2B5EF4-FFF2-40B4-BE49-F238E27FC236}">
                <a16:creationId xmlns:a16="http://schemas.microsoft.com/office/drawing/2014/main" id="{7D330D86-CB2F-E740-62D9-57BB3D67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4" y="2897138"/>
            <a:ext cx="1029694" cy="27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ageOS | Ubuntu">
            <a:extLst>
              <a:ext uri="{FF2B5EF4-FFF2-40B4-BE49-F238E27FC236}">
                <a16:creationId xmlns:a16="http://schemas.microsoft.com/office/drawing/2014/main" id="{5C98EBD8-4AE5-7D79-D07E-7CBA1B23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93" y="4380203"/>
            <a:ext cx="909127" cy="5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blue rectangle with a white symbol on it&#10;&#10;Description automatically generated">
            <a:extLst>
              <a:ext uri="{FF2B5EF4-FFF2-40B4-BE49-F238E27FC236}">
                <a16:creationId xmlns:a16="http://schemas.microsoft.com/office/drawing/2014/main" id="{4C8717F8-5E94-E1F3-069F-D8A81DEACE0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098776" y="4092628"/>
            <a:ext cx="871898" cy="321869"/>
          </a:xfrm>
          <a:prstGeom prst="rect">
            <a:avLst/>
          </a:prstGeom>
        </p:spPr>
      </p:pic>
      <p:pic>
        <p:nvPicPr>
          <p:cNvPr id="121" name="Picture 120" descr="A yellow and black letter k&#10;&#10;Description automatically generated">
            <a:extLst>
              <a:ext uri="{FF2B5EF4-FFF2-40B4-BE49-F238E27FC236}">
                <a16:creationId xmlns:a16="http://schemas.microsoft.com/office/drawing/2014/main" id="{B51EBB56-912D-3A55-BBB9-AE1BF354DC86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065586" y="4120851"/>
            <a:ext cx="668704" cy="260052"/>
          </a:xfrm>
          <a:prstGeom prst="rect">
            <a:avLst/>
          </a:prstGeom>
        </p:spPr>
      </p:pic>
      <p:pic>
        <p:nvPicPr>
          <p:cNvPr id="123" name="Picture 122" descr="A black and white text&#10;&#10;Description automatically generated">
            <a:extLst>
              <a:ext uri="{FF2B5EF4-FFF2-40B4-BE49-F238E27FC236}">
                <a16:creationId xmlns:a16="http://schemas.microsoft.com/office/drawing/2014/main" id="{6061B333-1CF0-1894-AB06-38D0B050247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21838" y="2854558"/>
            <a:ext cx="1334886" cy="392953"/>
          </a:xfrm>
          <a:prstGeom prst="rect">
            <a:avLst/>
          </a:prstGeom>
        </p:spPr>
      </p:pic>
      <p:pic>
        <p:nvPicPr>
          <p:cNvPr id="124" name="Picture 123" descr="A black and white text&#10;&#10;Description automatically generated">
            <a:extLst>
              <a:ext uri="{FF2B5EF4-FFF2-40B4-BE49-F238E27FC236}">
                <a16:creationId xmlns:a16="http://schemas.microsoft.com/office/drawing/2014/main" id="{320B8FA3-746B-0DF9-5A1C-0FE1C2BF26B3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32620" y="3258759"/>
            <a:ext cx="1334886" cy="392953"/>
          </a:xfrm>
          <a:prstGeom prst="rect">
            <a:avLst/>
          </a:prstGeom>
        </p:spPr>
      </p:pic>
      <p:pic>
        <p:nvPicPr>
          <p:cNvPr id="126" name="Picture 125" descr="A black background with green letters&#10;&#10;Description automatically generated">
            <a:extLst>
              <a:ext uri="{FF2B5EF4-FFF2-40B4-BE49-F238E27FC236}">
                <a16:creationId xmlns:a16="http://schemas.microsoft.com/office/drawing/2014/main" id="{AA3A7A2D-91F9-5347-434D-E2F66B7037F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837125" y="4483404"/>
            <a:ext cx="1287903" cy="30303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35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public AWS Marketplace   offerings to dramatically reduce the barrier to entry to Kubernetes management in the cloud.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These listings provide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free trial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fully supported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deployment of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a preconfigured highly      available deployment of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RKE2/Rancher Manager on AWS GovCloud (U.S.), designed strictly for use only by U.S. Federal Government and Public Sector Customers.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2"/>
              </a:rPr>
              <a:t>https://tryranchergov.com</a:t>
            </a:r>
            <a:r>
              <a:rPr lang="en-US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  <a:hlinkClick r:id="rId3"/>
              </a:rPr>
              <a:t>https://github.com/zackbradys/rancher-on-aws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76356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E73451-7B02-FFFF-ED2B-3800255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3" y="1269733"/>
            <a:ext cx="4832177" cy="25407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35854-867F-3068-8C0F-0FFC7BB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15" y="1137528"/>
            <a:ext cx="5678601" cy="204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79B00-627D-4405-20F4-273E80519576}"/>
              </a:ext>
            </a:extLst>
          </p:cNvPr>
          <p:cNvSpPr txBox="1"/>
          <p:nvPr/>
        </p:nvSpPr>
        <p:spPr>
          <a:xfrm>
            <a:off x="791110" y="3810522"/>
            <a:ext cx="10638890" cy="2189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The Linux Foundation is non-profit designed to build sustainable ecosystems around open-source projects to accelerate technology development and commercial adoption.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Poppins" pitchFamily="2" charset="77"/>
                <a:cs typeface="Poppins" pitchFamily="2" charset="77"/>
              </a:rPr>
              <a:t>Included with the Rancher Multi-Cluster Manager Subscription: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Year Subscription to the complete Linux Foundation eLearning Catalogue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1 Individual Linux Foundation Certification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Additional subscriptions available via the RGS-Linux Foundation Customer Portal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DEDA-E691-4CE7-F68C-568E44B5CF4E}"/>
              </a:ext>
            </a:extLst>
          </p:cNvPr>
          <p:cNvSpPr txBox="1"/>
          <p:nvPr/>
        </p:nvSpPr>
        <p:spPr>
          <a:xfrm>
            <a:off x="791110" y="477748"/>
            <a:ext cx="86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Build Expertise on Open-Source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FA8A-53C7-02B5-F8DE-C77987CCAF83}"/>
              </a:ext>
            </a:extLst>
          </p:cNvPr>
          <p:cNvSpPr/>
          <p:nvPr/>
        </p:nvSpPr>
        <p:spPr>
          <a:xfrm>
            <a:off x="5835721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F5A5A-8FE3-B2BC-1FF6-87814B10F2EE}"/>
              </a:ext>
            </a:extLst>
          </p:cNvPr>
          <p:cNvSpPr/>
          <p:nvPr/>
        </p:nvSpPr>
        <p:spPr>
          <a:xfrm>
            <a:off x="8525838" y="3082247"/>
            <a:ext cx="441789" cy="20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88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51" y="1204108"/>
            <a:ext cx="274852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Overview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08119" y="5385764"/>
            <a:ext cx="302964" cy="19620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866D8E11-A83D-46AC-BA35-C493C365AC69}" type="slidenum">
              <a:rPr lang="en-US" sz="5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500"/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7844A623-8812-06D4-1947-996A2111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4" y="314673"/>
            <a:ext cx="6657734" cy="59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812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22503" y="540559"/>
            <a:ext cx="8968219" cy="98847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Rancher Government Carbide…</a:t>
            </a:r>
          </a:p>
          <a:p>
            <a:r>
              <a:rPr lang="en-AU" sz="2000" dirty="0">
                <a:latin typeface="Poppins" pitchFamily="2" charset="77"/>
                <a:cs typeface="Poppins" pitchFamily="2" charset="77"/>
              </a:rPr>
              <a:t>Available to all current and future supported customers!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384504" y="1993085"/>
            <a:ext cx="405113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RGS Answer to E.O. 14028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F557C-A856-67C3-27B7-4AB52EAA62DA}"/>
              </a:ext>
            </a:extLst>
          </p:cNvPr>
          <p:cNvSpPr txBox="1"/>
          <p:nvPr/>
        </p:nvSpPr>
        <p:spPr>
          <a:xfrm>
            <a:off x="-131975" y="1866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3C248-CD67-2CCD-AC9F-CEA01CE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34" y="1791623"/>
            <a:ext cx="7635394" cy="4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D25BBA-82A7-054D-99DA-A37C1A9B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8A1BA094-84DE-4D3B-A979-70C6281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r="929"/>
          <a:stretch/>
        </p:blipFill>
        <p:spPr>
          <a:xfrm>
            <a:off x="0" y="630661"/>
            <a:ext cx="12192000" cy="4627139"/>
          </a:xfrm>
          <a:prstGeom prst="rect">
            <a:avLst/>
          </a:prstGeom>
        </p:spPr>
      </p:pic>
      <p:pic>
        <p:nvPicPr>
          <p:cNvPr id="9" name="Picture 2" descr="Rancher Government Carbide">
            <a:extLst>
              <a:ext uri="{FF2B5EF4-FFF2-40B4-BE49-F238E27FC236}">
                <a16:creationId xmlns:a16="http://schemas.microsoft.com/office/drawing/2014/main" id="{FA611F61-E699-90F4-1842-911F8483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47360"/>
            <a:ext cx="2427675" cy="1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0918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22761" y="1217340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Rancher Government Carbide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favorite)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FE941-F644-A1E8-F5B4-F26BEE0A0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Validate downstream clusters compliance from the centralized Rancher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A1DF0-BD0E-C7C3-2DD0-EB487B9586A1}"/>
              </a:ext>
            </a:extLst>
          </p:cNvPr>
          <p:cNvSpPr txBox="1"/>
          <p:nvPr/>
        </p:nvSpPr>
        <p:spPr>
          <a:xfrm>
            <a:off x="731837" y="1644207"/>
            <a:ext cx="176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1781-D97C-6F76-E094-BA99F268E4A8}"/>
              </a:ext>
            </a:extLst>
          </p:cNvPr>
          <p:cNvSpPr txBox="1"/>
          <p:nvPr/>
        </p:nvSpPr>
        <p:spPr>
          <a:xfrm>
            <a:off x="731836" y="1969539"/>
            <a:ext cx="38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and validate the DISA STIG integrity of downstream RKE2 Kubernetes clusters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FBFCB-7207-E443-F402-A45BE59BDDF9}"/>
              </a:ext>
            </a:extLst>
          </p:cNvPr>
          <p:cNvSpPr txBox="1"/>
          <p:nvPr/>
        </p:nvSpPr>
        <p:spPr>
          <a:xfrm>
            <a:off x="4808938" y="164467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Empower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F733-B361-8FC2-DD51-0CC13463B6A4}"/>
              </a:ext>
            </a:extLst>
          </p:cNvPr>
          <p:cNvSpPr txBox="1"/>
          <p:nvPr/>
        </p:nvSpPr>
        <p:spPr>
          <a:xfrm>
            <a:off x="4808938" y="1951520"/>
            <a:ext cx="368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latin typeface="Poppins Light" pitchFamily="2" charset="77"/>
                <a:cs typeface="Poppins Light" pitchFamily="2" charset="77"/>
              </a:rPr>
              <a:t>system administrators to refocus their time on more meaningful initiatives </a:t>
            </a:r>
            <a:endParaRPr lang="en-US" sz="1400" i="1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C8CF0-EE6D-C3D0-1D25-32BA2A76FE92}"/>
              </a:ext>
            </a:extLst>
          </p:cNvPr>
          <p:cNvSpPr txBox="1"/>
          <p:nvPr/>
        </p:nvSpPr>
        <p:spPr>
          <a:xfrm>
            <a:off x="9211207" y="1633785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2353FF"/>
                </a:solidFill>
                <a:latin typeface="Poppins" pitchFamily="2" charset="77"/>
                <a:cs typeface="Poppins" pitchFamily="2" charset="77"/>
              </a:rPr>
              <a:t>Streamline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CE416-2A96-B83D-CE14-ED68A58F5D34}"/>
              </a:ext>
            </a:extLst>
          </p:cNvPr>
          <p:cNvSpPr txBox="1"/>
          <p:nvPr/>
        </p:nvSpPr>
        <p:spPr>
          <a:xfrm>
            <a:off x="9228483" y="1951520"/>
            <a:ext cx="283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effectLst/>
                <a:latin typeface="Poppins Light" pitchFamily="2" charset="77"/>
                <a:ea typeface="Calibri" panose="020F0502020204030204" pitchFamily="34" charset="0"/>
                <a:cs typeface="Poppins Light" pitchFamily="2" charset="77"/>
              </a:rPr>
              <a:t>cyber auditing and compliance processes</a:t>
            </a:r>
            <a:r>
              <a:rPr lang="en-US" sz="1400" dirty="0">
                <a:effectLst/>
                <a:latin typeface="Poppins Light" pitchFamily="2" charset="77"/>
                <a:cs typeface="Poppins Light" pitchFamily="2" charset="77"/>
              </a:rPr>
              <a:t> </a:t>
            </a:r>
            <a:endParaRPr lang="en-US" sz="1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B702C-9549-114A-2625-2B1484BC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338" y="3217246"/>
            <a:ext cx="10643031" cy="283115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979A4CC-CB18-C8C2-1BAA-5F3181054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356746"/>
            <a:ext cx="4164717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328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1"/>
            <a:ext cx="2994407" cy="520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20" y="2070856"/>
            <a:ext cx="2943810" cy="4150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person, several&#10;&#10;Description automatically generated">
            <a:extLst>
              <a:ext uri="{FF2B5EF4-FFF2-40B4-BE49-F238E27FC236}">
                <a16:creationId xmlns:a16="http://schemas.microsoft.com/office/drawing/2014/main" id="{166E66F0-C368-1BB7-7B7A-F1223431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" y="1248935"/>
            <a:ext cx="5675657" cy="425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121" y="860132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706272" y="4209280"/>
            <a:ext cx="6779453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582716" y="853203"/>
            <a:ext cx="4836206" cy="24568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Questions?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Technical 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232448"/>
            <a:ext cx="5202239" cy="122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/zackbradys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ranchergovernment.com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066" y="233086"/>
            <a:ext cx="9748710" cy="59093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Rancher is always Meeting You At Your Mission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2C12D92-FCFA-6A60-4690-39335AAEF6B3}"/>
              </a:ext>
            </a:extLst>
          </p:cNvPr>
          <p:cNvSpPr/>
          <p:nvPr/>
        </p:nvSpPr>
        <p:spPr>
          <a:xfrm>
            <a:off x="0" y="836073"/>
            <a:ext cx="12192000" cy="6021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53FF"/>
              </a:solidFill>
              <a:effectLst/>
              <a:highlight>
                <a:srgbClr val="0000FF"/>
              </a:highlight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193" name="Slide Number Placeholder 1">
            <a:extLst>
              <a:ext uri="{FF2B5EF4-FFF2-40B4-BE49-F238E27FC236}">
                <a16:creationId xmlns:a16="http://schemas.microsoft.com/office/drawing/2014/main" id="{9D2370A3-A776-DBFE-E5FD-20F35E332B4B}"/>
              </a:ext>
            </a:extLst>
          </p:cNvPr>
          <p:cNvSpPr txBox="1">
            <a:spLocks/>
          </p:cNvSpPr>
          <p:nvPr/>
        </p:nvSpPr>
        <p:spPr>
          <a:xfrm>
            <a:off x="11179692" y="6409000"/>
            <a:ext cx="288888" cy="1231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66D8E11-A83D-46AC-BA35-C493C365AC69}" type="slidenum">
              <a:rPr lang="en-US" sz="800" smtClean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r">
                <a:defRPr/>
              </a:pPr>
              <a:t>26</a:t>
            </a:fld>
            <a:endParaRPr lang="en-US" sz="80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C094162-F2EB-C9C0-419C-B9BE4C1C1226}"/>
              </a:ext>
            </a:extLst>
          </p:cNvPr>
          <p:cNvSpPr txBox="1"/>
          <p:nvPr/>
        </p:nvSpPr>
        <p:spPr>
          <a:xfrm>
            <a:off x="1914016" y="907455"/>
            <a:ext cx="1002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Platform Services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8CD616-7770-52E0-5C66-3AFCD55A1720}"/>
              </a:ext>
            </a:extLst>
          </p:cNvPr>
          <p:cNvSpPr txBox="1"/>
          <p:nvPr/>
        </p:nvSpPr>
        <p:spPr>
          <a:xfrm>
            <a:off x="1950957" y="4270848"/>
            <a:ext cx="99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Infrastructure Services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B9E3E9E-8340-A704-308E-0D07E7B74346}"/>
              </a:ext>
            </a:extLst>
          </p:cNvPr>
          <p:cNvGrpSpPr/>
          <p:nvPr/>
        </p:nvGrpSpPr>
        <p:grpSpPr>
          <a:xfrm>
            <a:off x="6209607" y="4659989"/>
            <a:ext cx="2302150" cy="1922159"/>
            <a:chOff x="6209607" y="4659989"/>
            <a:chExt cx="2302150" cy="192215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EEDE796-FDE0-6626-6DC2-04783885EAA0}"/>
                </a:ext>
              </a:extLst>
            </p:cNvPr>
            <p:cNvSpPr/>
            <p:nvPr/>
          </p:nvSpPr>
          <p:spPr>
            <a:xfrm>
              <a:off x="6209607" y="4659989"/>
              <a:ext cx="2295455" cy="192215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CB9393-101E-B5D7-AD2A-20A7624823E2}"/>
                </a:ext>
              </a:extLst>
            </p:cNvPr>
            <p:cNvSpPr txBox="1"/>
            <p:nvPr/>
          </p:nvSpPr>
          <p:spPr>
            <a:xfrm>
              <a:off x="6222093" y="6261382"/>
              <a:ext cx="2289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Cloud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9410B9B-B190-7E27-3F81-7073987E2BAB}"/>
                </a:ext>
              </a:extLst>
            </p:cNvPr>
            <p:cNvGrpSpPr/>
            <p:nvPr/>
          </p:nvGrpSpPr>
          <p:grpSpPr>
            <a:xfrm>
              <a:off x="6385421" y="5866234"/>
              <a:ext cx="1936519" cy="307777"/>
              <a:chOff x="6489174" y="5620497"/>
              <a:chExt cx="1936519" cy="30777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EA079AF-E070-CC5A-3001-E3A5909E221B}"/>
                  </a:ext>
                </a:extLst>
              </p:cNvPr>
              <p:cNvSpPr txBox="1"/>
              <p:nvPr/>
            </p:nvSpPr>
            <p:spPr>
              <a:xfrm>
                <a:off x="6489174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IaaS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ADEBAFC-FE56-24A1-01B6-86CD3DC7DC04}"/>
                  </a:ext>
                </a:extLst>
              </p:cNvPr>
              <p:cNvSpPr txBox="1"/>
              <p:nvPr/>
            </p:nvSpPr>
            <p:spPr>
              <a:xfrm>
                <a:off x="7521651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CaaS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5794441-2616-8F88-688E-49D145232145}"/>
                </a:ext>
              </a:extLst>
            </p:cNvPr>
            <p:cNvGrpSpPr/>
            <p:nvPr/>
          </p:nvGrpSpPr>
          <p:grpSpPr>
            <a:xfrm>
              <a:off x="6209607" y="4896632"/>
              <a:ext cx="2186902" cy="787200"/>
              <a:chOff x="6233718" y="4686269"/>
              <a:chExt cx="2186902" cy="787200"/>
            </a:xfrm>
          </p:grpSpPr>
          <p:pic>
            <p:nvPicPr>
              <p:cNvPr id="201" name="Picture 2">
                <a:extLst>
                  <a:ext uri="{FF2B5EF4-FFF2-40B4-BE49-F238E27FC236}">
                    <a16:creationId xmlns:a16="http://schemas.microsoft.com/office/drawing/2014/main" id="{A127E279-CD07-69B3-6821-D55782FF5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6569807" y="4686269"/>
                <a:ext cx="320002" cy="360000"/>
              </a:xfrm>
              <a:prstGeom prst="rect">
                <a:avLst/>
              </a:prstGeom>
              <a:noFill/>
            </p:spPr>
          </p:pic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BCC6151-AD77-850C-B1BC-C8458D1DF3F7}"/>
                  </a:ext>
                </a:extLst>
              </p:cNvPr>
              <p:cNvSpPr/>
              <p:nvPr/>
            </p:nvSpPr>
            <p:spPr>
              <a:xfrm>
                <a:off x="6233718" y="5069416"/>
                <a:ext cx="990781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Amazon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EKS</a:t>
                </a:r>
              </a:p>
            </p:txBody>
          </p:sp>
          <p:pic>
            <p:nvPicPr>
              <p:cNvPr id="203" name="Picture 6">
                <a:extLst>
                  <a:ext uri="{FF2B5EF4-FFF2-40B4-BE49-F238E27FC236}">
                    <a16:creationId xmlns:a16="http://schemas.microsoft.com/office/drawing/2014/main" id="{0FD210C1-BBDB-0168-539F-E7F6C569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7224777" y="4695998"/>
                <a:ext cx="405374" cy="360000"/>
              </a:xfrm>
              <a:prstGeom prst="rect">
                <a:avLst/>
              </a:prstGeom>
              <a:noFill/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D68B82-BFD8-D112-0A16-79721712D840}"/>
                  </a:ext>
                </a:extLst>
              </p:cNvPr>
              <p:cNvSpPr/>
              <p:nvPr/>
            </p:nvSpPr>
            <p:spPr>
              <a:xfrm>
                <a:off x="7153255" y="5067981"/>
                <a:ext cx="561723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Azure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AKS</a:t>
                </a:r>
              </a:p>
            </p:txBody>
          </p:sp>
          <p:pic>
            <p:nvPicPr>
              <p:cNvPr id="205" name="Picture 4">
                <a:extLst>
                  <a:ext uri="{FF2B5EF4-FFF2-40B4-BE49-F238E27FC236}">
                    <a16:creationId xmlns:a16="http://schemas.microsoft.com/office/drawing/2014/main" id="{927E9011-884F-BDFE-DE45-D54080902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882283" y="4686269"/>
                <a:ext cx="397502" cy="360000"/>
              </a:xfrm>
              <a:prstGeom prst="rect">
                <a:avLst/>
              </a:prstGeom>
              <a:noFill/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0AFC58-CA7A-EC81-8F28-B4AC3EC8F3E1}"/>
                  </a:ext>
                </a:extLst>
              </p:cNvPr>
              <p:cNvSpPr/>
              <p:nvPr/>
            </p:nvSpPr>
            <p:spPr>
              <a:xfrm>
                <a:off x="7746393" y="5073359"/>
                <a:ext cx="674227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2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ECF0F1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GKE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29CFC3B-2B63-B896-FE9A-14C3F61C5208}"/>
              </a:ext>
            </a:extLst>
          </p:cNvPr>
          <p:cNvGrpSpPr/>
          <p:nvPr/>
        </p:nvGrpSpPr>
        <p:grpSpPr>
          <a:xfrm>
            <a:off x="8671201" y="4659988"/>
            <a:ext cx="3257930" cy="1922413"/>
            <a:chOff x="8671201" y="4659988"/>
            <a:chExt cx="3257930" cy="1922413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E10452B-BE09-2EF5-B3B6-F98C5C5DD47E}"/>
                </a:ext>
              </a:extLst>
            </p:cNvPr>
            <p:cNvSpPr/>
            <p:nvPr/>
          </p:nvSpPr>
          <p:spPr>
            <a:xfrm>
              <a:off x="8671201" y="4659988"/>
              <a:ext cx="3257930" cy="1922413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AEA416-3CA1-62F3-5EDD-83508902A317}"/>
                </a:ext>
              </a:extLst>
            </p:cNvPr>
            <p:cNvSpPr txBox="1"/>
            <p:nvPr/>
          </p:nvSpPr>
          <p:spPr>
            <a:xfrm>
              <a:off x="8680876" y="6255111"/>
              <a:ext cx="3248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A930E51-3931-2DAE-1D6D-2EB0238B6211}"/>
                </a:ext>
              </a:extLst>
            </p:cNvPr>
            <p:cNvSpPr txBox="1"/>
            <p:nvPr/>
          </p:nvSpPr>
          <p:spPr>
            <a:xfrm>
              <a:off x="9247345" y="5369534"/>
              <a:ext cx="1117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SLE Micro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BE394-4A71-9ABD-6232-6ACABA0E6C0E}"/>
                </a:ext>
              </a:extLst>
            </p:cNvPr>
            <p:cNvGrpSpPr/>
            <p:nvPr/>
          </p:nvGrpSpPr>
          <p:grpSpPr>
            <a:xfrm>
              <a:off x="9025278" y="5866234"/>
              <a:ext cx="2576623" cy="307779"/>
              <a:chOff x="8936450" y="5585094"/>
              <a:chExt cx="2576623" cy="30777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3C787CC-73BB-07EE-BB57-A714AF1F1386}"/>
                  </a:ext>
                </a:extLst>
              </p:cNvPr>
              <p:cNvSpPr txBox="1"/>
              <p:nvPr/>
            </p:nvSpPr>
            <p:spPr>
              <a:xfrm>
                <a:off x="8936450" y="5585096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129CB4F-A408-5FEF-8B33-B21838827728}"/>
                  </a:ext>
                </a:extLst>
              </p:cNvPr>
              <p:cNvSpPr txBox="1"/>
              <p:nvPr/>
            </p:nvSpPr>
            <p:spPr>
              <a:xfrm>
                <a:off x="9948919" y="5585094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Device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F5DD74D-DAEB-5A0A-DA73-7B79785F420C}"/>
                  </a:ext>
                </a:extLst>
              </p:cNvPr>
              <p:cNvSpPr txBox="1"/>
              <p:nvPr/>
            </p:nvSpPr>
            <p:spPr>
              <a:xfrm>
                <a:off x="10960443" y="5585095"/>
                <a:ext cx="552630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pic>
          <p:nvPicPr>
            <p:cNvPr id="214" name="Picture 2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E0713F2-A217-FB7A-DC71-34EE1928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70" y="4851408"/>
              <a:ext cx="986400" cy="381499"/>
            </a:xfrm>
            <a:prstGeom prst="rect">
              <a:avLst/>
            </a:prstGeom>
            <a:noFill/>
          </p:spPr>
        </p:pic>
        <p:pic>
          <p:nvPicPr>
            <p:cNvPr id="215" name="Picture 2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E0AFED84-1A0D-2FD1-2C3C-5DBE81EC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0702" y="5337191"/>
              <a:ext cx="599068" cy="338867"/>
            </a:xfrm>
            <a:prstGeom prst="rect">
              <a:avLst/>
            </a:prstGeom>
          </p:spPr>
        </p:pic>
        <p:pic>
          <p:nvPicPr>
            <p:cNvPr id="216" name="Picture 2">
              <a:extLst>
                <a:ext uri="{FF2B5EF4-FFF2-40B4-BE49-F238E27FC236}">
                  <a16:creationId xmlns:a16="http://schemas.microsoft.com/office/drawing/2014/main" id="{3EB134DB-03F6-DACE-4265-4C7417BB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87" y="5369534"/>
              <a:ext cx="1117669" cy="28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5AA35BB-5955-85E7-0FB1-286646CF98CE}"/>
              </a:ext>
            </a:extLst>
          </p:cNvPr>
          <p:cNvGrpSpPr/>
          <p:nvPr/>
        </p:nvGrpSpPr>
        <p:grpSpPr>
          <a:xfrm>
            <a:off x="1914017" y="1288573"/>
            <a:ext cx="8058609" cy="2900272"/>
            <a:chOff x="1914017" y="1288573"/>
            <a:chExt cx="8058609" cy="2900272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3F68428E-CAA5-8612-FBD9-F6B7B7C8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807" y="2475696"/>
              <a:ext cx="616294" cy="206325"/>
            </a:xfrm>
            <a:prstGeom prst="rect">
              <a:avLst/>
            </a:prstGeom>
          </p:spPr>
        </p:pic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8250708-45A4-83B3-BF13-6BE17FAEBE61}"/>
                </a:ext>
              </a:extLst>
            </p:cNvPr>
            <p:cNvGrpSpPr/>
            <p:nvPr/>
          </p:nvGrpSpPr>
          <p:grpSpPr>
            <a:xfrm>
              <a:off x="1914017" y="1288573"/>
              <a:ext cx="8058609" cy="2900272"/>
              <a:chOff x="1914017" y="1244505"/>
              <a:chExt cx="8058609" cy="2900272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79A5698-1CBC-15BF-9DFC-9A688E64FE0E}"/>
                  </a:ext>
                </a:extLst>
              </p:cNvPr>
              <p:cNvSpPr/>
              <p:nvPr/>
            </p:nvSpPr>
            <p:spPr>
              <a:xfrm>
                <a:off x="1914017" y="1244505"/>
                <a:ext cx="8058609" cy="2900272"/>
              </a:xfrm>
              <a:prstGeom prst="rect">
                <a:avLst/>
              </a:prstGeom>
              <a:solidFill>
                <a:srgbClr val="2353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35B74F9-FE29-D61E-BA15-6270CC7095E4}"/>
                  </a:ext>
                </a:extLst>
              </p:cNvPr>
              <p:cNvGrpSpPr/>
              <p:nvPr/>
            </p:nvGrpSpPr>
            <p:grpSpPr>
              <a:xfrm>
                <a:off x="2624173" y="1320686"/>
                <a:ext cx="7295812" cy="307777"/>
                <a:chOff x="2453290" y="1299430"/>
                <a:chExt cx="7295812" cy="307777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5D1B46B4-6143-C86F-72BF-658F5A883341}"/>
                    </a:ext>
                  </a:extLst>
                </p:cNvPr>
                <p:cNvSpPr txBox="1"/>
                <p:nvPr/>
              </p:nvSpPr>
              <p:spPr>
                <a:xfrm>
                  <a:off x="3992808" y="1299430"/>
                  <a:ext cx="57562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Medium"/>
                      <a:ea typeface="+mn-ea"/>
                      <a:cs typeface="+mn-cs"/>
                    </a:rPr>
                    <a:t>- Multi-Cluster &amp; Multi-Cloud Kubernetes Management</a:t>
                  </a:r>
                </a:p>
              </p:txBody>
            </p:sp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5C57E4FE-9078-6BBB-7576-42E4D8098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36873"/>
                <a:stretch/>
              </p:blipFill>
              <p:spPr>
                <a:xfrm>
                  <a:off x="2453290" y="1313758"/>
                  <a:ext cx="837123" cy="267397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3A8F074D-F39C-5ECD-772C-5F706EFE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096"/>
                <a:stretch/>
              </p:blipFill>
              <p:spPr>
                <a:xfrm>
                  <a:off x="3195116" y="1336426"/>
                  <a:ext cx="837123" cy="177499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0344F7B-4F0D-5416-626A-91189504E757}"/>
                  </a:ext>
                </a:extLst>
              </p:cNvPr>
              <p:cNvSpPr/>
              <p:nvPr/>
            </p:nvSpPr>
            <p:spPr>
              <a:xfrm>
                <a:off x="2030444" y="1690288"/>
                <a:ext cx="2688878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Authentication</a:t>
                </a:r>
              </a:p>
            </p:txBody>
          </p: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217AC9-9B3D-4522-0A9B-0F632D712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370" y="2007990"/>
                <a:ext cx="1320504" cy="323102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2E8FD67-3915-DAAA-E29D-E24E62A92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9169" y="2519540"/>
                <a:ext cx="670981" cy="162897"/>
              </a:xfrm>
              <a:prstGeom prst="rect">
                <a:avLst/>
              </a:prstGeom>
            </p:spPr>
          </p:pic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E17DDC0-828D-3D0C-39B3-9C540CBCEA1C}"/>
                  </a:ext>
                </a:extLst>
              </p:cNvPr>
              <p:cNvGrpSpPr/>
              <p:nvPr/>
            </p:nvGrpSpPr>
            <p:grpSpPr>
              <a:xfrm>
                <a:off x="3804321" y="2541886"/>
                <a:ext cx="6049317" cy="690377"/>
                <a:chOff x="3820070" y="2374461"/>
                <a:chExt cx="6049317" cy="6903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35AB91D5-9148-1686-EEEB-3D4BF332794D}"/>
                    </a:ext>
                  </a:extLst>
                </p:cNvPr>
                <p:cNvSpPr/>
                <p:nvPr/>
              </p:nvSpPr>
              <p:spPr>
                <a:xfrm>
                  <a:off x="3820070" y="2374461"/>
                  <a:ext cx="342243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Policy Enforcement &amp; Governance</a:t>
                  </a:r>
                </a:p>
              </p:txBody>
            </p:sp>
            <p:sp>
              <p:nvSpPr>
                <p:cNvPr id="253" name="Rounded Rectangle 72">
                  <a:extLst>
                    <a:ext uri="{FF2B5EF4-FFF2-40B4-BE49-F238E27FC236}">
                      <a16:creationId xmlns:a16="http://schemas.microsoft.com/office/drawing/2014/main" id="{75B2B093-E283-B946-519D-EA08060062CE}"/>
                    </a:ext>
                  </a:extLst>
                </p:cNvPr>
                <p:cNvSpPr/>
                <p:nvPr/>
              </p:nvSpPr>
              <p:spPr>
                <a:xfrm>
                  <a:off x="3883088" y="2653779"/>
                  <a:ext cx="1422491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Centralized Audit &amp; CIS Benchmarking</a:t>
                  </a:r>
                </a:p>
              </p:txBody>
            </p:sp>
            <p:sp>
              <p:nvSpPr>
                <p:cNvPr id="254" name="Rounded Rectangle 73">
                  <a:extLst>
                    <a:ext uri="{FF2B5EF4-FFF2-40B4-BE49-F238E27FC236}">
                      <a16:creationId xmlns:a16="http://schemas.microsoft.com/office/drawing/2014/main" id="{D8961CD5-652B-48F5-244E-1E2AFE2C3E4F}"/>
                    </a:ext>
                  </a:extLst>
                </p:cNvPr>
                <p:cNvSpPr/>
                <p:nvPr/>
              </p:nvSpPr>
              <p:spPr>
                <a:xfrm>
                  <a:off x="5442699" y="266302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AIOps, Monitoring &amp; Logging</a:t>
                  </a:r>
                </a:p>
              </p:txBody>
            </p:sp>
            <p:sp>
              <p:nvSpPr>
                <p:cNvPr id="255" name="Rounded Rectangle 74">
                  <a:extLst>
                    <a:ext uri="{FF2B5EF4-FFF2-40B4-BE49-F238E27FC236}">
                      <a16:creationId xmlns:a16="http://schemas.microsoft.com/office/drawing/2014/main" id="{F9B9CC67-7A24-2B4F-7BF8-8696A8811F73}"/>
                    </a:ext>
                  </a:extLst>
                </p:cNvPr>
                <p:cNvSpPr/>
                <p:nvPr/>
              </p:nvSpPr>
              <p:spPr>
                <a:xfrm>
                  <a:off x="8446897" y="2664728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OPA &amp; KubeWarden</a:t>
                  </a:r>
                </a:p>
              </p:txBody>
            </p:sp>
            <p:sp>
              <p:nvSpPr>
                <p:cNvPr id="256" name="Rounded Rectangle 75">
                  <a:extLst>
                    <a:ext uri="{FF2B5EF4-FFF2-40B4-BE49-F238E27FC236}">
                      <a16:creationId xmlns:a16="http://schemas.microsoft.com/office/drawing/2014/main" id="{200D59F0-D59B-F83F-9589-A4A4BF7FB0A5}"/>
                    </a:ext>
                  </a:extLst>
                </p:cNvPr>
                <p:cNvSpPr/>
                <p:nvPr/>
              </p:nvSpPr>
              <p:spPr>
                <a:xfrm>
                  <a:off x="6973510" y="2663064"/>
                  <a:ext cx="1422490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RBAC, Pod &amp; Network Policies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4461943-820E-F37B-2AF7-3B9087247645}"/>
                  </a:ext>
                </a:extLst>
              </p:cNvPr>
              <p:cNvGrpSpPr/>
              <p:nvPr/>
            </p:nvGrpSpPr>
            <p:grpSpPr>
              <a:xfrm>
                <a:off x="1950957" y="3337716"/>
                <a:ext cx="7910175" cy="681931"/>
                <a:chOff x="1960806" y="3138741"/>
                <a:chExt cx="7910175" cy="68193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E9AC6A4-CC25-15C8-6A1A-1197505DA0C8}"/>
                    </a:ext>
                  </a:extLst>
                </p:cNvPr>
                <p:cNvSpPr/>
                <p:nvPr/>
              </p:nvSpPr>
              <p:spPr>
                <a:xfrm>
                  <a:off x="1960806" y="3138741"/>
                  <a:ext cx="6262241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Simplified Cluster Operations &amp; Infrastructure Management</a:t>
                  </a:r>
                </a:p>
              </p:txBody>
            </p:sp>
            <p:sp>
              <p:nvSpPr>
                <p:cNvPr id="247" name="Rounded Rectangle 68">
                  <a:extLst>
                    <a:ext uri="{FF2B5EF4-FFF2-40B4-BE49-F238E27FC236}">
                      <a16:creationId xmlns:a16="http://schemas.microsoft.com/office/drawing/2014/main" id="{B4B42231-D746-5B8D-7998-154BDB007E3F}"/>
                    </a:ext>
                  </a:extLst>
                </p:cNvPr>
                <p:cNvSpPr/>
                <p:nvPr/>
              </p:nvSpPr>
              <p:spPr>
                <a:xfrm>
                  <a:off x="3651151" y="3420562"/>
                  <a:ext cx="1436539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K8S Versioning &amp; GitOps CD</a:t>
                  </a:r>
                </a:p>
              </p:txBody>
            </p:sp>
            <p:sp>
              <p:nvSpPr>
                <p:cNvPr id="248" name="Rounded Rectangle 69">
                  <a:extLst>
                    <a:ext uri="{FF2B5EF4-FFF2-40B4-BE49-F238E27FC236}">
                      <a16:creationId xmlns:a16="http://schemas.microsoft.com/office/drawing/2014/main" id="{E2E61153-D676-2FD8-5642-D91F88838DBA}"/>
                    </a:ext>
                  </a:extLst>
                </p:cNvPr>
                <p:cNvSpPr/>
                <p:nvPr/>
              </p:nvSpPr>
              <p:spPr>
                <a:xfrm>
                  <a:off x="5174983" y="3409914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 Cluster Templates &amp; Config Enforcement</a:t>
                  </a:r>
                </a:p>
              </p:txBody>
            </p:sp>
            <p:sp>
              <p:nvSpPr>
                <p:cNvPr id="249" name="Rounded Rectangle 70">
                  <a:extLst>
                    <a:ext uri="{FF2B5EF4-FFF2-40B4-BE49-F238E27FC236}">
                      <a16:creationId xmlns:a16="http://schemas.microsoft.com/office/drawing/2014/main" id="{E8710340-D276-985F-F5E7-09FFB0298AC5}"/>
                    </a:ext>
                  </a:extLst>
                </p:cNvPr>
                <p:cNvSpPr/>
                <p:nvPr/>
              </p:nvSpPr>
              <p:spPr>
                <a:xfrm>
                  <a:off x="6699629" y="3414683"/>
                  <a:ext cx="1436538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Rancher Hosted</a:t>
                  </a:r>
                </a:p>
              </p:txBody>
            </p:sp>
            <p:sp>
              <p:nvSpPr>
                <p:cNvPr id="250" name="Rounded Rectangle 71">
                  <a:extLst>
                    <a:ext uri="{FF2B5EF4-FFF2-40B4-BE49-F238E27FC236}">
                      <a16:creationId xmlns:a16="http://schemas.microsoft.com/office/drawing/2014/main" id="{26A00F57-596E-3B89-2086-A35C1A4178FC}"/>
                    </a:ext>
                  </a:extLst>
                </p:cNvPr>
                <p:cNvSpPr/>
                <p:nvPr/>
              </p:nvSpPr>
              <p:spPr>
                <a:xfrm>
                  <a:off x="2035999" y="3417317"/>
                  <a:ext cx="151294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Cluster Provisioning &amp; Lifecycle Management</a:t>
                  </a:r>
                </a:p>
              </p:txBody>
            </p:sp>
            <p:sp>
              <p:nvSpPr>
                <p:cNvPr id="251" name="Rounded Rectangle 71">
                  <a:extLst>
                    <a:ext uri="{FF2B5EF4-FFF2-40B4-BE49-F238E27FC236}">
                      <a16:creationId xmlns:a16="http://schemas.microsoft.com/office/drawing/2014/main" id="{E6F4208D-8769-9A2E-E348-9F81D68B5B8F}"/>
                    </a:ext>
                  </a:extLst>
                </p:cNvPr>
                <p:cNvSpPr/>
                <p:nvPr/>
              </p:nvSpPr>
              <p:spPr>
                <a:xfrm>
                  <a:off x="8243147" y="3414683"/>
                  <a:ext cx="1627834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>
                      <a:srgbClr val="ECF0F1"/>
                    </a:buClr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Virtual Machine &amp;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OS Management</a:t>
                  </a: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1D7750-D251-9B59-F817-0D3426965147}"/>
                  </a:ext>
                </a:extLst>
              </p:cNvPr>
              <p:cNvGrpSpPr/>
              <p:nvPr/>
            </p:nvGrpSpPr>
            <p:grpSpPr>
              <a:xfrm>
                <a:off x="3802747" y="1691894"/>
                <a:ext cx="6049317" cy="675337"/>
                <a:chOff x="3818826" y="1514775"/>
                <a:chExt cx="6049317" cy="675337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EA3F4708-F22D-1E3A-F463-6535095003DF}"/>
                    </a:ext>
                  </a:extLst>
                </p:cNvPr>
                <p:cNvGrpSpPr/>
                <p:nvPr/>
              </p:nvGrpSpPr>
              <p:grpSpPr>
                <a:xfrm>
                  <a:off x="5404469" y="1778217"/>
                  <a:ext cx="1421673" cy="400110"/>
                  <a:chOff x="4319962" y="1712006"/>
                  <a:chExt cx="1421673" cy="400110"/>
                </a:xfrm>
              </p:grpSpPr>
              <p:sp>
                <p:nvSpPr>
                  <p:cNvPr id="244" name="Rounded Rectangle 77">
                    <a:extLst>
                      <a:ext uri="{FF2B5EF4-FFF2-40B4-BE49-F238E27FC236}">
                        <a16:creationId xmlns:a16="http://schemas.microsoft.com/office/drawing/2014/main" id="{66EB3FF4-FB67-2A0A-4281-A880E23BA614}"/>
                      </a:ext>
                    </a:extLst>
                  </p:cNvPr>
                  <p:cNvSpPr/>
                  <p:nvPr/>
                </p:nvSpPr>
                <p:spPr>
                  <a:xfrm>
                    <a:off x="4319962" y="1712006"/>
                    <a:ext cx="1421673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Monitoring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&amp; Alerts</a:t>
                    </a:r>
                  </a:p>
                </p:txBody>
              </p:sp>
              <p:pic>
                <p:nvPicPr>
                  <p:cNvPr id="245" name="Picture 244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D9AA9538-57F6-99E0-1F77-2494F8A1B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51719" y="1767311"/>
                    <a:ext cx="304753" cy="3047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6" name="Rounded Rectangle 79">
                  <a:extLst>
                    <a:ext uri="{FF2B5EF4-FFF2-40B4-BE49-F238E27FC236}">
                      <a16:creationId xmlns:a16="http://schemas.microsoft.com/office/drawing/2014/main" id="{E6681480-8EC7-163C-CB70-EE9F21BADC03}"/>
                    </a:ext>
                  </a:extLst>
                </p:cNvPr>
                <p:cNvSpPr/>
                <p:nvPr/>
              </p:nvSpPr>
              <p:spPr>
                <a:xfrm>
                  <a:off x="6943383" y="1769504"/>
                  <a:ext cx="1421673" cy="40011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Persistent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CF0F1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Arial"/>
                    </a:rPr>
                    <a:t>Storage</a:t>
                  </a: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40D97DC-8E38-57A3-C4ED-CFC158F37282}"/>
                    </a:ext>
                  </a:extLst>
                </p:cNvPr>
                <p:cNvGrpSpPr/>
                <p:nvPr/>
              </p:nvGrpSpPr>
              <p:grpSpPr>
                <a:xfrm>
                  <a:off x="3868770" y="1790002"/>
                  <a:ext cx="1420001" cy="400110"/>
                  <a:chOff x="2394318" y="1713611"/>
                  <a:chExt cx="1420001" cy="400110"/>
                </a:xfrm>
              </p:grpSpPr>
              <p:sp>
                <p:nvSpPr>
                  <p:cNvPr id="242" name="Rounded Rectangle 76">
                    <a:extLst>
                      <a:ext uri="{FF2B5EF4-FFF2-40B4-BE49-F238E27FC236}">
                        <a16:creationId xmlns:a16="http://schemas.microsoft.com/office/drawing/2014/main" id="{66030264-FAA1-3F99-EE50-9CA4152C6335}"/>
                      </a:ext>
                    </a:extLst>
                  </p:cNvPr>
                  <p:cNvSpPr/>
                  <p:nvPr/>
                </p:nvSpPr>
                <p:spPr>
                  <a:xfrm>
                    <a:off x="2394318" y="1713611"/>
                    <a:ext cx="1420001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App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Catalog</a:t>
                    </a:r>
                  </a:p>
                </p:txBody>
              </p:sp>
              <p:pic>
                <p:nvPicPr>
                  <p:cNvPr id="243" name="Graphic 46">
                    <a:extLst>
                      <a:ext uri="{FF2B5EF4-FFF2-40B4-BE49-F238E27FC236}">
                        <a16:creationId xmlns:a16="http://schemas.microsoft.com/office/drawing/2014/main" id="{754A25C0-B638-A1CB-BFEE-BC1C97523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/>
                  <a:stretch/>
                </p:blipFill>
                <p:spPr>
                  <a:xfrm>
                    <a:off x="3395818" y="1749779"/>
                    <a:ext cx="311707" cy="323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88094937-C140-F74F-AFFD-446A71A5BA0A}"/>
                    </a:ext>
                  </a:extLst>
                </p:cNvPr>
                <p:cNvGrpSpPr/>
                <p:nvPr/>
              </p:nvGrpSpPr>
              <p:grpSpPr>
                <a:xfrm>
                  <a:off x="8448141" y="1763881"/>
                  <a:ext cx="1420002" cy="400110"/>
                  <a:chOff x="8323659" y="1830179"/>
                  <a:chExt cx="1420002" cy="400110"/>
                </a:xfrm>
              </p:grpSpPr>
              <p:sp>
                <p:nvSpPr>
                  <p:cNvPr id="240" name="Rounded Rectangle 83">
                    <a:extLst>
                      <a:ext uri="{FF2B5EF4-FFF2-40B4-BE49-F238E27FC236}">
                        <a16:creationId xmlns:a16="http://schemas.microsoft.com/office/drawing/2014/main" id="{6D612607-AE95-E7DB-AE00-3E8F6FC0BD09}"/>
                      </a:ext>
                    </a:extLst>
                  </p:cNvPr>
                  <p:cNvSpPr/>
                  <p:nvPr/>
                </p:nvSpPr>
                <p:spPr>
                  <a:xfrm>
                    <a:off x="8323659" y="1830179"/>
                    <a:ext cx="1420002" cy="40011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1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Service 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CF0F1"/>
                        </a:solidFill>
                        <a:effectLst/>
                        <a:uLnTx/>
                        <a:uFillTx/>
                        <a:latin typeface="Poppins Light"/>
                        <a:ea typeface="+mn-ea"/>
                        <a:cs typeface="Arial"/>
                      </a:rPr>
                      <a:t>Mesh</a:t>
                    </a:r>
                  </a:p>
                </p:txBody>
              </p:sp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4F23B6D4-D52F-1FA2-AF54-9787FD77A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64902" y="1879697"/>
                    <a:ext cx="565409" cy="2944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8C67656-C519-018B-21D4-8414D2F63C52}"/>
                    </a:ext>
                  </a:extLst>
                </p:cNvPr>
                <p:cNvSpPr/>
                <p:nvPr/>
              </p:nvSpPr>
              <p:spPr>
                <a:xfrm>
                  <a:off x="3818826" y="1514775"/>
                  <a:ext cx="4138064" cy="24622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l" defTabSz="24384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  <a:sym typeface="Arial"/>
                      <a:rtl val="0"/>
                    </a:rPr>
                    <a:t>App Catalog, Observability, Storage &amp; Networking</a:t>
                  </a:r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6A41A42-820E-EAF9-DB44-29020F104163}"/>
                  </a:ext>
                </a:extLst>
              </p:cNvPr>
              <p:cNvSpPr txBox="1"/>
              <p:nvPr/>
            </p:nvSpPr>
            <p:spPr>
              <a:xfrm>
                <a:off x="2975400" y="2854859"/>
                <a:ext cx="78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LDAP</a:t>
                </a:r>
              </a:p>
            </p:txBody>
          </p:sp>
          <p:pic>
            <p:nvPicPr>
              <p:cNvPr id="234" name="Picture 233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46C286D2-803F-1C4C-98CA-31B92739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370" y="2929570"/>
                <a:ext cx="867536" cy="213992"/>
              </a:xfrm>
              <a:prstGeom prst="rect">
                <a:avLst/>
              </a:prstGeom>
            </p:spPr>
          </p:pic>
        </p:grp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B24DDF32-6A23-DB4A-E43C-FC550DC3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0082" y="2517996"/>
              <a:ext cx="616294" cy="206325"/>
            </a:xfrm>
            <a:prstGeom prst="rect">
              <a:avLst/>
            </a:prstGeom>
          </p:spPr>
        </p:pic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21D9274E-E20F-560F-4CCF-A2AB3F8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t="22230" r="69601" b="23817"/>
            <a:stretch/>
          </p:blipFill>
          <p:spPr>
            <a:xfrm>
              <a:off x="7818013" y="2026410"/>
              <a:ext cx="477819" cy="339208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ED14491-4866-F0B8-447B-E51A9E7E9142}"/>
              </a:ext>
            </a:extLst>
          </p:cNvPr>
          <p:cNvGrpSpPr/>
          <p:nvPr/>
        </p:nvGrpSpPr>
        <p:grpSpPr>
          <a:xfrm>
            <a:off x="230691" y="1016670"/>
            <a:ext cx="1471148" cy="5572925"/>
            <a:chOff x="230691" y="1016670"/>
            <a:chExt cx="1471148" cy="5572925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D23C9787-9DCE-7603-0813-F3C3F12794D2}"/>
                </a:ext>
              </a:extLst>
            </p:cNvPr>
            <p:cNvGrpSpPr/>
            <p:nvPr/>
          </p:nvGrpSpPr>
          <p:grpSpPr>
            <a:xfrm>
              <a:off x="230691" y="1016670"/>
              <a:ext cx="1471148" cy="5572925"/>
              <a:chOff x="600855" y="836074"/>
              <a:chExt cx="1471148" cy="5572925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537026-7601-CA6D-6E27-88B66BBC8CF6}"/>
                  </a:ext>
                </a:extLst>
              </p:cNvPr>
              <p:cNvSpPr/>
              <p:nvPr/>
            </p:nvSpPr>
            <p:spPr>
              <a:xfrm>
                <a:off x="600855" y="836074"/>
                <a:ext cx="1471148" cy="55729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B0A1542-8F1D-24D5-18E4-151D7588E4AE}"/>
                  </a:ext>
                </a:extLst>
              </p:cNvPr>
              <p:cNvSpPr txBox="1"/>
              <p:nvPr/>
            </p:nvSpPr>
            <p:spPr>
              <a:xfrm>
                <a:off x="600855" y="990036"/>
                <a:ext cx="1471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Security</a:t>
                </a:r>
              </a:p>
            </p:txBody>
          </p:sp>
          <p:pic>
            <p:nvPicPr>
              <p:cNvPr id="269" name="Picture 268" descr="A black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F67D97D4-82B1-DFF6-CABF-E8BB4CBA0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5761" b="-2514"/>
              <a:stretch/>
            </p:blipFill>
            <p:spPr>
              <a:xfrm>
                <a:off x="685921" y="1553760"/>
                <a:ext cx="1322915" cy="3033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Rounded Rectangle 71">
              <a:extLst>
                <a:ext uri="{FF2B5EF4-FFF2-40B4-BE49-F238E27FC236}">
                  <a16:creationId xmlns:a16="http://schemas.microsoft.com/office/drawing/2014/main" id="{74523AD8-C699-71D0-3A7F-69126FDE5B34}"/>
                </a:ext>
              </a:extLst>
            </p:cNvPr>
            <p:cNvSpPr/>
            <p:nvPr/>
          </p:nvSpPr>
          <p:spPr>
            <a:xfrm>
              <a:off x="325451" y="231595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Compliance &amp;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SUSE Linux Scans</a:t>
              </a:r>
            </a:p>
          </p:txBody>
        </p:sp>
        <p:sp>
          <p:nvSpPr>
            <p:cNvPr id="263" name="Rounded Rectangle 71">
              <a:extLst>
                <a:ext uri="{FF2B5EF4-FFF2-40B4-BE49-F238E27FC236}">
                  <a16:creationId xmlns:a16="http://schemas.microsoft.com/office/drawing/2014/main" id="{46D0099E-C5FF-1B70-60E7-69F473A7B7DF}"/>
                </a:ext>
              </a:extLst>
            </p:cNvPr>
            <p:cNvSpPr/>
            <p:nvPr/>
          </p:nvSpPr>
          <p:spPr>
            <a:xfrm>
              <a:off x="332309" y="3187630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Pipeline Security Automation</a:t>
              </a:r>
            </a:p>
          </p:txBody>
        </p:sp>
        <p:sp>
          <p:nvSpPr>
            <p:cNvPr id="264" name="Rounded Rectangle 71">
              <a:extLst>
                <a:ext uri="{FF2B5EF4-FFF2-40B4-BE49-F238E27FC236}">
                  <a16:creationId xmlns:a16="http://schemas.microsoft.com/office/drawing/2014/main" id="{6615E700-EA6A-1891-4F44-A822CB5EAA3A}"/>
                </a:ext>
              </a:extLst>
            </p:cNvPr>
            <p:cNvSpPr/>
            <p:nvPr/>
          </p:nvSpPr>
          <p:spPr>
            <a:xfrm>
              <a:off x="315717" y="4073475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Zero-Trust Controls &amp; File Protection</a:t>
              </a:r>
            </a:p>
          </p:txBody>
        </p:sp>
        <p:sp>
          <p:nvSpPr>
            <p:cNvPr id="265" name="Rounded Rectangle 71">
              <a:extLst>
                <a:ext uri="{FF2B5EF4-FFF2-40B4-BE49-F238E27FC236}">
                  <a16:creationId xmlns:a16="http://schemas.microsoft.com/office/drawing/2014/main" id="{1A16AD66-D096-CB02-5E80-B3153A1C3684}"/>
                </a:ext>
              </a:extLst>
            </p:cNvPr>
            <p:cNvSpPr/>
            <p:nvPr/>
          </p:nvSpPr>
          <p:spPr>
            <a:xfrm>
              <a:off x="325452" y="6018059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Automated Protection Modes</a:t>
              </a:r>
            </a:p>
          </p:txBody>
        </p:sp>
        <p:sp>
          <p:nvSpPr>
            <p:cNvPr id="266" name="Rounded Rectangle 71">
              <a:extLst>
                <a:ext uri="{FF2B5EF4-FFF2-40B4-BE49-F238E27FC236}">
                  <a16:creationId xmlns:a16="http://schemas.microsoft.com/office/drawing/2014/main" id="{D91D7FC9-1C94-768C-1B14-55C6A3D63519}"/>
                </a:ext>
              </a:extLst>
            </p:cNvPr>
            <p:cNvSpPr/>
            <p:nvPr/>
          </p:nvSpPr>
          <p:spPr>
            <a:xfrm>
              <a:off x="325450" y="5066306"/>
              <a:ext cx="1296167" cy="4001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ECF0F1"/>
                </a:buClr>
                <a:buSzPct val="250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ECF0F1"/>
                  </a:solidFill>
                  <a:effectLst/>
                  <a:uLnTx/>
                  <a:uFillTx/>
                  <a:latin typeface="Poppins Light"/>
                  <a:ea typeface="+mn-ea"/>
                  <a:cs typeface="Arial"/>
                </a:rPr>
                <a:t>Advanced Network Security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F78D6B-E5B3-711F-0A7B-035B9F62DE0A}"/>
              </a:ext>
            </a:extLst>
          </p:cNvPr>
          <p:cNvGrpSpPr/>
          <p:nvPr/>
        </p:nvGrpSpPr>
        <p:grpSpPr>
          <a:xfrm>
            <a:off x="1932530" y="4663193"/>
            <a:ext cx="4091675" cy="1917039"/>
            <a:chOff x="1932530" y="4663193"/>
            <a:chExt cx="4091675" cy="191703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740551A-1E0D-EBAF-D88B-564CF946C5AC}"/>
                </a:ext>
              </a:extLst>
            </p:cNvPr>
            <p:cNvSpPr/>
            <p:nvPr/>
          </p:nvSpPr>
          <p:spPr>
            <a:xfrm>
              <a:off x="1932530" y="4663193"/>
              <a:ext cx="4080411" cy="1917039"/>
            </a:xfrm>
            <a:prstGeom prst="rect">
              <a:avLst/>
            </a:prstGeom>
            <a:solidFill>
              <a:srgbClr val="235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715EC12-4D4F-9276-EF41-F7707257C3B6}"/>
                </a:ext>
              </a:extLst>
            </p:cNvPr>
            <p:cNvSpPr txBox="1"/>
            <p:nvPr/>
          </p:nvSpPr>
          <p:spPr>
            <a:xfrm>
              <a:off x="1932530" y="6264281"/>
              <a:ext cx="407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On-prem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13691B4-77AB-FA9A-9961-DB858832109F}"/>
                </a:ext>
              </a:extLst>
            </p:cNvPr>
            <p:cNvGrpSpPr/>
            <p:nvPr/>
          </p:nvGrpSpPr>
          <p:grpSpPr>
            <a:xfrm>
              <a:off x="2482845" y="5830093"/>
              <a:ext cx="2969991" cy="315174"/>
              <a:chOff x="2655019" y="5620497"/>
              <a:chExt cx="2969991" cy="315174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F53AC3F-93A9-9662-A636-1E0CD6A1776B}"/>
                  </a:ext>
                </a:extLst>
              </p:cNvPr>
              <p:cNvSpPr txBox="1"/>
              <p:nvPr/>
            </p:nvSpPr>
            <p:spPr>
              <a:xfrm>
                <a:off x="2655019" y="5620497"/>
                <a:ext cx="904042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Servers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2D755C-E79B-0D7B-E7F0-2BCE7DF47425}"/>
                  </a:ext>
                </a:extLst>
              </p:cNvPr>
              <p:cNvSpPr txBox="1"/>
              <p:nvPr/>
            </p:nvSpPr>
            <p:spPr>
              <a:xfrm>
                <a:off x="5050026" y="5627894"/>
                <a:ext cx="574984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VM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DA0B18DD-A61F-AC0B-82E9-302B96C4ED1F}"/>
                  </a:ext>
                </a:extLst>
              </p:cNvPr>
              <p:cNvSpPr txBox="1"/>
              <p:nvPr/>
            </p:nvSpPr>
            <p:spPr>
              <a:xfrm>
                <a:off x="3674777" y="5622931"/>
                <a:ext cx="1259533" cy="307777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rPr>
                  <a:t>Containers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DB4E794-BAFB-A0FA-3BC4-FD2DE43E85C6}"/>
                </a:ext>
              </a:extLst>
            </p:cNvPr>
            <p:cNvGrpSpPr/>
            <p:nvPr/>
          </p:nvGrpSpPr>
          <p:grpSpPr>
            <a:xfrm>
              <a:off x="2061799" y="5337191"/>
              <a:ext cx="3785133" cy="338867"/>
              <a:chOff x="2061799" y="5315157"/>
              <a:chExt cx="3785133" cy="338867"/>
            </a:xfrm>
          </p:grpSpPr>
          <p:pic>
            <p:nvPicPr>
              <p:cNvPr id="281" name="Picture 280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74E89BE4-D2E6-208B-CA01-9FF6A7AA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799" y="5315157"/>
                <a:ext cx="599068" cy="338867"/>
              </a:xfrm>
              <a:prstGeom prst="rect">
                <a:avLst/>
              </a:prstGeom>
            </p:spPr>
          </p:pic>
          <p:pic>
            <p:nvPicPr>
              <p:cNvPr id="282" name="Picture 281" descr="Icon&#10;&#10;Description automatically generated">
                <a:extLst>
                  <a:ext uri="{FF2B5EF4-FFF2-40B4-BE49-F238E27FC236}">
                    <a16:creationId xmlns:a16="http://schemas.microsoft.com/office/drawing/2014/main" id="{A2E3EC83-1B2C-D043-8C5B-C20DFCC6D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5326" y="534059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38A0C23-428F-69B7-E4C0-E691E5B0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4043" y="5350480"/>
                <a:ext cx="316146" cy="288000"/>
              </a:xfrm>
              <a:prstGeom prst="rect">
                <a:avLst/>
              </a:prstGeom>
            </p:spPr>
          </p:pic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3B6E4A3-19C0-30BC-FF58-72BBE0BDC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t="17905" r="67294" b="17703"/>
              <a:stretch/>
            </p:blipFill>
            <p:spPr>
              <a:xfrm>
                <a:off x="2957438" y="5340590"/>
                <a:ext cx="366911" cy="288000"/>
              </a:xfrm>
              <a:prstGeom prst="rect">
                <a:avLst/>
              </a:prstGeom>
            </p:spPr>
          </p:pic>
          <p:pic>
            <p:nvPicPr>
              <p:cNvPr id="285" name="Picture 28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3966D7A-95CA-8293-21E2-A37E63C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892" y="5411700"/>
                <a:ext cx="903040" cy="187001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9AE0D6F-6573-2F9E-9EAB-15DBECC07FC1}"/>
                </a:ext>
              </a:extLst>
            </p:cNvPr>
            <p:cNvGrpSpPr/>
            <p:nvPr/>
          </p:nvGrpSpPr>
          <p:grpSpPr>
            <a:xfrm>
              <a:off x="2122370" y="4800815"/>
              <a:ext cx="1683331" cy="398754"/>
              <a:chOff x="2229720" y="4832391"/>
              <a:chExt cx="1683331" cy="398754"/>
            </a:xfrm>
          </p:grpSpPr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1287B0-3DA3-841F-962F-98033DFA8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9720" y="4832391"/>
                <a:ext cx="997200" cy="381687"/>
              </a:xfrm>
              <a:prstGeom prst="rect">
                <a:avLst/>
              </a:prstGeom>
              <a:noFill/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05BF0B6-15EE-8007-09BC-1EFA52E15B3A}"/>
                  </a:ext>
                </a:extLst>
              </p:cNvPr>
              <p:cNvSpPr txBox="1"/>
              <p:nvPr/>
            </p:nvSpPr>
            <p:spPr>
              <a:xfrm>
                <a:off x="3174690" y="4861813"/>
                <a:ext cx="738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Medium"/>
                    <a:ea typeface="+mn-ea"/>
                    <a:cs typeface="+mn-cs"/>
                  </a:rPr>
                  <a:t>1 &amp; 2</a:t>
                </a:r>
              </a:p>
            </p:txBody>
          </p:sp>
        </p:grpSp>
        <p:pic>
          <p:nvPicPr>
            <p:cNvPr id="276" name="Picture 27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3C572-25E7-F0E4-9AD8-AEC0AEDC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3468"/>
            <a:stretch/>
          </p:blipFill>
          <p:spPr>
            <a:xfrm>
              <a:off x="5203119" y="4754026"/>
              <a:ext cx="821086" cy="468375"/>
            </a:xfrm>
            <a:prstGeom prst="rect">
              <a:avLst/>
            </a:prstGeom>
            <a:noFill/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86D518-DD59-D921-5E1D-6ECF9C165742}"/>
                </a:ext>
              </a:extLst>
            </p:cNvPr>
            <p:cNvSpPr txBox="1"/>
            <p:nvPr/>
          </p:nvSpPr>
          <p:spPr>
            <a:xfrm>
              <a:off x="3696263" y="4884098"/>
              <a:ext cx="168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Any CNCF K8s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65F4C1C-6C1F-E440-D01A-04F64AE2BA8F}"/>
                </a:ext>
              </a:extLst>
            </p:cNvPr>
            <p:cNvCxnSpPr/>
            <p:nvPr/>
          </p:nvCxnSpPr>
          <p:spPr>
            <a:xfrm>
              <a:off x="3867339" y="4851408"/>
              <a:ext cx="0" cy="280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37C30EF-2593-2A48-EA3B-42DC3300B4D1}"/>
              </a:ext>
            </a:extLst>
          </p:cNvPr>
          <p:cNvGrpSpPr/>
          <p:nvPr/>
        </p:nvGrpSpPr>
        <p:grpSpPr>
          <a:xfrm>
            <a:off x="10179185" y="1288572"/>
            <a:ext cx="1782124" cy="2900271"/>
            <a:chOff x="10179185" y="1288572"/>
            <a:chExt cx="1782124" cy="2900271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A65EC6D-4E10-B612-DF25-BF343F8128C8}"/>
                </a:ext>
              </a:extLst>
            </p:cNvPr>
            <p:cNvSpPr/>
            <p:nvPr/>
          </p:nvSpPr>
          <p:spPr>
            <a:xfrm>
              <a:off x="10180694" y="1288572"/>
              <a:ext cx="1769451" cy="29002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14DF222-DD08-22E7-5D3E-725A0752654A}"/>
                </a:ext>
              </a:extLst>
            </p:cNvPr>
            <p:cNvSpPr txBox="1"/>
            <p:nvPr/>
          </p:nvSpPr>
          <p:spPr>
            <a:xfrm>
              <a:off x="10180694" y="1303334"/>
              <a:ext cx="1769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Medium"/>
                  <a:ea typeface="+mn-ea"/>
                  <a:cs typeface="+mn-cs"/>
                </a:rPr>
                <a:t>Developer Services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92B7409-E4D8-F30B-C174-FF726D81D79C}"/>
                </a:ext>
              </a:extLst>
            </p:cNvPr>
            <p:cNvGrpSpPr/>
            <p:nvPr/>
          </p:nvGrpSpPr>
          <p:grpSpPr>
            <a:xfrm>
              <a:off x="10179185" y="1876293"/>
              <a:ext cx="1782124" cy="593684"/>
              <a:chOff x="10179185" y="1876293"/>
              <a:chExt cx="1782124" cy="593684"/>
            </a:xfrm>
          </p:grpSpPr>
          <p:pic>
            <p:nvPicPr>
              <p:cNvPr id="301" name="Picture 24">
                <a:extLst>
                  <a:ext uri="{FF2B5EF4-FFF2-40B4-BE49-F238E27FC236}">
                    <a16:creationId xmlns:a16="http://schemas.microsoft.com/office/drawing/2014/main" id="{8325154D-A374-076E-6A3C-2DB3D67DA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2370" b="-578"/>
              <a:stretch/>
            </p:blipFill>
            <p:spPr bwMode="auto">
              <a:xfrm>
                <a:off x="10657213" y="2193021"/>
                <a:ext cx="802950" cy="276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F12B671-92E6-7699-75D5-80D313A5628C}"/>
                  </a:ext>
                </a:extLst>
              </p:cNvPr>
              <p:cNvSpPr/>
              <p:nvPr/>
            </p:nvSpPr>
            <p:spPr>
              <a:xfrm>
                <a:off x="10179185" y="1876293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Application Deployment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BCEEA56-31FB-0F58-5B70-55E55780617D}"/>
                </a:ext>
              </a:extLst>
            </p:cNvPr>
            <p:cNvGrpSpPr/>
            <p:nvPr/>
          </p:nvGrpSpPr>
          <p:grpSpPr>
            <a:xfrm>
              <a:off x="10179185" y="2631706"/>
              <a:ext cx="1782124" cy="597756"/>
              <a:chOff x="10179185" y="2631706"/>
              <a:chExt cx="1782124" cy="597756"/>
            </a:xfrm>
          </p:grpSpPr>
          <p:pic>
            <p:nvPicPr>
              <p:cNvPr id="299" name="Picture 26">
                <a:extLst>
                  <a:ext uri="{FF2B5EF4-FFF2-40B4-BE49-F238E27FC236}">
                    <a16:creationId xmlns:a16="http://schemas.microsoft.com/office/drawing/2014/main" id="{B5669D84-2999-58C2-C98D-A93C3E5C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3431" b="-6182"/>
              <a:stretch/>
            </p:blipFill>
            <p:spPr bwMode="auto">
              <a:xfrm>
                <a:off x="10316478" y="2941462"/>
                <a:ext cx="1497881" cy="28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D85B719-3AA2-3CEE-08A9-900858ACC4E7}"/>
                  </a:ext>
                </a:extLst>
              </p:cNvPr>
              <p:cNvSpPr/>
              <p:nvPr/>
            </p:nvSpPr>
            <p:spPr>
              <a:xfrm>
                <a:off x="10179185" y="2631706"/>
                <a:ext cx="1782124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Local Development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C79078BA-9F96-17EE-4C49-712EE85E61A4}"/>
                </a:ext>
              </a:extLst>
            </p:cNvPr>
            <p:cNvGrpSpPr/>
            <p:nvPr/>
          </p:nvGrpSpPr>
          <p:grpSpPr>
            <a:xfrm>
              <a:off x="10179185" y="3376483"/>
              <a:ext cx="1770960" cy="610566"/>
              <a:chOff x="10179185" y="3376483"/>
              <a:chExt cx="1770960" cy="61056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93179F22-E8C8-939B-943B-DDA11ED9ACE7}"/>
                  </a:ext>
                </a:extLst>
              </p:cNvPr>
              <p:cNvGrpSpPr/>
              <p:nvPr/>
            </p:nvGrpSpPr>
            <p:grpSpPr>
              <a:xfrm>
                <a:off x="10385932" y="3648182"/>
                <a:ext cx="1428427" cy="338867"/>
                <a:chOff x="10142956" y="2512919"/>
                <a:chExt cx="1428427" cy="338867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CF28FA1-9854-B4F0-0EBC-C82E4A08E592}"/>
                    </a:ext>
                  </a:extLst>
                </p:cNvPr>
                <p:cNvSpPr txBox="1"/>
                <p:nvPr/>
              </p:nvSpPr>
              <p:spPr>
                <a:xfrm>
                  <a:off x="10681011" y="2565703"/>
                  <a:ext cx="8903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oppins Light"/>
                      <a:ea typeface="+mn-ea"/>
                      <a:cs typeface="+mn-cs"/>
                    </a:rPr>
                    <a:t>SLE BCI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298" name="Picture 297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8F3F-528D-AFD7-2D9C-EE488252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2956" y="2512919"/>
                  <a:ext cx="599068" cy="338867"/>
                </a:xfrm>
                <a:prstGeom prst="rect">
                  <a:avLst/>
                </a:prstGeom>
              </p:spPr>
            </p:pic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0B3F798-8959-9353-1CAA-5DD952DB3B91}"/>
                  </a:ext>
                </a:extLst>
              </p:cNvPr>
              <p:cNvSpPr/>
              <p:nvPr/>
            </p:nvSpPr>
            <p:spPr>
              <a:xfrm>
                <a:off x="10179185" y="3376483"/>
                <a:ext cx="1770960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24384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  <a:sym typeface="Arial"/>
                    <a:rtl val="0"/>
                  </a:rPr>
                  <a:t>Container Image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, text&#10;&#10;Description automatically generated">
            <a:extLst>
              <a:ext uri="{FF2B5EF4-FFF2-40B4-BE49-F238E27FC236}">
                <a16:creationId xmlns:a16="http://schemas.microsoft.com/office/drawing/2014/main" id="{A410D4D1-E6C2-49E6-600C-574C3B07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8"/>
          <a:stretch/>
        </p:blipFill>
        <p:spPr>
          <a:xfrm>
            <a:off x="2017312" y="200319"/>
            <a:ext cx="8157375" cy="6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7780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646D-6804-FE29-C3FF-4E1389B8E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2000" kern="1200" baseline="0">
                <a:solidFill>
                  <a:schemeClr val="tx1"/>
                </a:solidFill>
                <a:latin typeface="Poppins Light" panose="00000400000000000000" pitchFamily="2" charset="0"/>
                <a:ea typeface="+mn-ea"/>
                <a:cs typeface="Poppins Light" panose="000004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Poppins Light" pitchFamily="2" charset="77"/>
                <a:cs typeface="Poppins Light" pitchFamily="2" charset="77"/>
              </a:rPr>
              <a:t>Enabled by the Rancher Government Carbide Secured Registry (CSR)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159AD-C5A0-EC81-36C6-6232E915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7871"/>
            <a:ext cx="9428540" cy="455508"/>
          </a:xfrm>
        </p:spPr>
        <p:txBody>
          <a:bodyPr/>
          <a:lstStyle/>
          <a:p>
            <a:r>
              <a:rPr lang="en-US" dirty="0"/>
              <a:t>Carbide Supply Chain Security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C8B45-163F-3A7E-F26D-5F52AD48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797" y="1869782"/>
            <a:ext cx="8545747" cy="41696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CE80982-6465-9D7D-B378-8E318248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2356" y="206007"/>
            <a:ext cx="2340583" cy="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29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29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0" y="512839"/>
            <a:ext cx="7724395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5" y="4942535"/>
            <a:ext cx="49224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https://linkedin.com/io/zackbradys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8711" y="1900085"/>
            <a:ext cx="4824410" cy="2194190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is a 100% US-based entity dedicated to delivering Kubernetes and Cloud Native Technology solutions, services, and support across the U.S. Government including the Federal Government, Department of Defense, and Intelligence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Government Solutions (RGS) </a:t>
            </a:r>
            <a:r>
              <a:rPr lang="en-US" sz="1200" dirty="0">
                <a:latin typeface="Poppins Light" pitchFamily="2"/>
                <a:cs typeface="Poppins Light" pitchFamily="2"/>
              </a:rPr>
              <a:t>offers varying levels of service including US-State Side Support and cleared on-site support and exists to enhance Rancher’s capabilities to meet the ever-evolving government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2105182" y="6043149"/>
            <a:ext cx="2455929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2075634" y="6072310"/>
            <a:ext cx="25741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RBAC and 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1919830" y="4658092"/>
            <a:ext cx="2999678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1964231" y="4687039"/>
            <a:ext cx="291087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and FIPS-2/3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87962" y="420898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0149" y="423754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398711" y="5599676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490898" y="5628243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587962" y="5140645"/>
            <a:ext cx="399448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587962" y="5181473"/>
            <a:ext cx="3994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W&amp;S, C2S, SC2S, GovCloud Support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i="0" dirty="0">
                <a:solidFill>
                  <a:srgbClr val="666666"/>
                </a:solidFill>
                <a:effectLst/>
                <a:latin typeface="Montserrat" pitchFamily="2" charset="77"/>
              </a:rPr>
              <a:t>Accelerating Mission and Driving Success for our Customers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80" y="1494267"/>
            <a:ext cx="2092140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4" y="1494266"/>
            <a:ext cx="2355514" cy="264688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2442324" cy="354906"/>
          </a:xfrm>
        </p:spPr>
        <p:txBody>
          <a:bodyPr/>
          <a:lstStyle/>
          <a:p>
            <a:pPr marL="0" lvl="0" indent="0">
              <a:buNone/>
            </a:pPr>
            <a:r>
              <a:rPr lang="en-US" sz="1600" b="1" spc="50" dirty="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5317BFE3-90B1-4564-AAEB-8AE3A4045A89}"/>
              </a:ext>
            </a:extLst>
          </p:cNvPr>
          <p:cNvSpPr/>
          <p:nvPr/>
        </p:nvSpPr>
        <p:spPr>
          <a:xfrm>
            <a:off x="791382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1A2669-2BB8-3B4A-BFD5-D06BB902F70D}"/>
              </a:ext>
            </a:extLst>
          </p:cNvPr>
          <p:cNvSpPr/>
          <p:nvPr/>
        </p:nvSpPr>
        <p:spPr>
          <a:xfrm>
            <a:off x="7913822" y="1355564"/>
            <a:ext cx="3468412" cy="715909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A7682C-1788-DA40-BDF6-7D763C7657C0}"/>
              </a:ext>
            </a:extLst>
          </p:cNvPr>
          <p:cNvSpPr/>
          <p:nvPr/>
        </p:nvSpPr>
        <p:spPr>
          <a:xfrm>
            <a:off x="4170404" y="1333842"/>
            <a:ext cx="3546335" cy="733798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6" name="Picture 2" descr="media.defense.gov/2020/Aug/07/2002473157/-1/-1/...">
            <a:extLst>
              <a:ext uri="{FF2B5EF4-FFF2-40B4-BE49-F238E27FC236}">
                <a16:creationId xmlns:a16="http://schemas.microsoft.com/office/drawing/2014/main" id="{8A89CE74-D6E3-CD43-BD7E-9D3B4EDD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8775" y="2128024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DAE768-E7EE-574E-BD5A-1E6B99A9F56E}"/>
              </a:ext>
            </a:extLst>
          </p:cNvPr>
          <p:cNvSpPr/>
          <p:nvPr/>
        </p:nvSpPr>
        <p:spPr>
          <a:xfrm>
            <a:off x="490861" y="3463837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1F2CFE4-78B4-3041-8BBB-FB6C144457D3}"/>
              </a:ext>
            </a:extLst>
          </p:cNvPr>
          <p:cNvSpPr txBox="1"/>
          <p:nvPr/>
        </p:nvSpPr>
        <p:spPr>
          <a:xfrm>
            <a:off x="426626" y="1314339"/>
            <a:ext cx="3536094" cy="753301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CDC</a:t>
            </a:r>
            <a:b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cs typeface="Poppins" pitchFamily="2"/>
              </a:rPr>
              <a:t>Operation WARPSPEED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2418037-9179-D447-9A00-C156849D5CCE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7E01C92-419C-E44A-AEB8-C4B751D14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93" y="369380"/>
            <a:ext cx="10508165" cy="455509"/>
          </a:xfrm>
        </p:spPr>
        <p:txBody>
          <a:bodyPr/>
          <a:lstStyle/>
          <a:p>
            <a:pPr lvl="0"/>
            <a:r>
              <a:rPr lang="en-US" dirty="0"/>
              <a:t>Customer Success Stories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04EA48-8C2A-4D41-8701-A2B3D2176C4E}"/>
              </a:ext>
            </a:extLst>
          </p:cNvPr>
          <p:cNvSpPr txBox="1"/>
          <p:nvPr/>
        </p:nvSpPr>
        <p:spPr>
          <a:xfrm>
            <a:off x="341281" y="736704"/>
            <a:ext cx="10508458" cy="313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Bleeding-edge technology advancing the mission landscape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tomorrow</a:t>
            </a:r>
          </a:p>
        </p:txBody>
      </p:sp>
      <p:pic>
        <p:nvPicPr>
          <p:cNvPr id="13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5628994B-CD50-7E40-A9C4-739A63AD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0100" y="2132332"/>
            <a:ext cx="1251796" cy="12517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D50A6DEA-C170-C944-935E-CA5649366727}"/>
              </a:ext>
            </a:extLst>
          </p:cNvPr>
          <p:cNvSpPr txBox="1"/>
          <p:nvPr/>
        </p:nvSpPr>
        <p:spPr>
          <a:xfrm>
            <a:off x="524534" y="3531444"/>
            <a:ext cx="3460311" cy="29763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i="0" u="none" strike="noStrike" kern="1200" cap="none" spc="0" baseline="0" dirty="0">
                <a:uFillTx/>
                <a:latin typeface="Poppins Light"/>
              </a:rPr>
              <a:t>Platform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Engineering contract focused on a ‘Get Well Strategy’ to modernize the CDC’s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immunization data lake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infrastructure</a:t>
            </a: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dirty="0">
                <a:latin typeface="Poppins Light"/>
              </a:rPr>
              <a:t>Rancher Federal Support and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Consulting </a:t>
            </a:r>
            <a:r>
              <a:rPr lang="en-US" sz="1200" dirty="0">
                <a:latin typeface="Poppins Light"/>
              </a:rPr>
              <a:t>E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ngineers introduced a hybrid-cloud architecture that migrated CDC workloads from pure AWS -&gt; AWS, Azure, and On-Prem Bare Metal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R="0" lvl="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15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D8B69B31-F237-2242-AA92-8D21F709F588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8" name="Picture 6" descr="Federal U-2 Laboratory | Federal Labs">
            <a:extLst>
              <a:ext uri="{FF2B5EF4-FFF2-40B4-BE49-F238E27FC236}">
                <a16:creationId xmlns:a16="http://schemas.microsoft.com/office/drawing/2014/main" id="{E59D687E-3EE8-A345-84CD-BCD5454C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23853" y="2121445"/>
            <a:ext cx="1251795" cy="12517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02B287E5-6B2C-464F-B28F-2818F47AE24E}"/>
              </a:ext>
            </a:extLst>
          </p:cNvPr>
          <p:cNvSpPr/>
          <p:nvPr/>
        </p:nvSpPr>
        <p:spPr>
          <a:xfrm>
            <a:off x="448751" y="2067640"/>
            <a:ext cx="3536094" cy="925226"/>
          </a:xfrm>
          <a:prstGeom prst="rect">
            <a:avLst/>
          </a:prstGeom>
          <a:noFill/>
          <a:ln w="19046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8BB14001-2BD0-3A47-BF2F-DD4721D98970}"/>
              </a:ext>
            </a:extLst>
          </p:cNvPr>
          <p:cNvSpPr txBox="1"/>
          <p:nvPr/>
        </p:nvSpPr>
        <p:spPr>
          <a:xfrm>
            <a:off x="7957500" y="3310970"/>
            <a:ext cx="3428181" cy="31868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(Customer Problem)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The U2 Spy Plane has been retrofitted with computational hardware running Rancher’s </a:t>
            </a: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 for cloud-native AI/ML in-flight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(Rancher Federal Solution)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 Federal Engineers executed a ‘get-well’ strategy enabling the U2 Fed-lab to modernize a 60-plane into a foundational platform for a modern-day mission weapons platform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dirty="0">
              <a:latin typeface="Poppins Light"/>
            </a:endParaRP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B65FD995-6451-4448-BF2F-6C742E68D163}"/>
              </a:ext>
            </a:extLst>
          </p:cNvPr>
          <p:cNvSpPr txBox="1"/>
          <p:nvPr/>
        </p:nvSpPr>
        <p:spPr>
          <a:xfrm>
            <a:off x="4614798" y="1306121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USAF</a:t>
            </a:r>
            <a:b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Platform-One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57E3684B-7956-4D49-9201-1C43075AB6D6}"/>
              </a:ext>
            </a:extLst>
          </p:cNvPr>
          <p:cNvSpPr txBox="1"/>
          <p:nvPr/>
        </p:nvSpPr>
        <p:spPr>
          <a:xfrm>
            <a:off x="8190390" y="1287655"/>
            <a:ext cx="2962399" cy="5081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U2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b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</a:b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Federa</a:t>
            </a:r>
            <a:r>
              <a:rPr lang="en-US" sz="1800" b="0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l Laboratory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1B31BFB-9B60-4E08-AF20-36BF2ECD4159}"/>
              </a:ext>
            </a:extLst>
          </p:cNvPr>
          <p:cNvSpPr/>
          <p:nvPr/>
        </p:nvSpPr>
        <p:spPr>
          <a:xfrm>
            <a:off x="4197700" y="3477952"/>
            <a:ext cx="3471860" cy="2777828"/>
          </a:xfrm>
          <a:prstGeom prst="rect">
            <a:avLst/>
          </a:prstGeom>
          <a:solidFill>
            <a:schemeClr val="bg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8EE3F204-DA5B-EC43-9C32-DEAFC314BB68}"/>
              </a:ext>
            </a:extLst>
          </p:cNvPr>
          <p:cNvSpPr txBox="1"/>
          <p:nvPr/>
        </p:nvSpPr>
        <p:spPr>
          <a:xfrm>
            <a:off x="4230749" y="3555006"/>
            <a:ext cx="3546335" cy="25938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lvl="0" indent="-285750">
              <a:lnSpc>
                <a:spcPct val="114000"/>
              </a:lnSpc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Poppins Light"/>
              </a:rPr>
              <a:t>2 Prime contracts 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with USAF P1 with 18 FTEs supporting the </a:t>
            </a:r>
            <a:r>
              <a:rPr lang="en-US" sz="1200" b="0" i="0" u="none" strike="noStrike" kern="1200" cap="none" spc="0" baseline="0" dirty="0" err="1">
                <a:uFillTx/>
                <a:latin typeface="Poppins Light"/>
              </a:rPr>
              <a:t>DevSecOps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initiatives and platform infrastructure.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70% of P1 Kubernetes clusters are running 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RKE2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distribution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Rancher’s </a:t>
            </a:r>
            <a:r>
              <a:rPr lang="en-US" sz="1200" b="1" i="1" u="none" strike="noStrike" kern="1200" cap="none" spc="0" baseline="0" dirty="0">
                <a:uFillTx/>
                <a:latin typeface="Poppins Light"/>
              </a:rPr>
              <a:t>k3s</a:t>
            </a: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 distro is shipping on a USAF Edge-One satellite mission in CY2021.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Direct Support: ABMS, F35, INSCOM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Poppins Light"/>
              </a:rPr>
              <a:t>C-ATO Approval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192072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uFillTx/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6422</TotalTime>
  <Words>1538</Words>
  <Application>Microsoft Macintosh PowerPoint</Application>
  <PresentationFormat>Widescreen</PresentationFormat>
  <Paragraphs>336</Paragraphs>
  <Slides>29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Montserrat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Worried about STIGs? Concerns with ATOs?</vt:lpstr>
      <vt:lpstr>Customer Success Stories</vt:lpstr>
      <vt:lpstr>Products and Projects</vt:lpstr>
      <vt:lpstr>Rancher is Fully Open and Interoperable</vt:lpstr>
      <vt:lpstr>The Complete Rancher Stack</vt:lpstr>
      <vt:lpstr>Rancher Federal + Amazon AWS</vt:lpstr>
      <vt:lpstr>PowerPoint Presentation</vt:lpstr>
      <vt:lpstr>Architectural Overview</vt:lpstr>
      <vt:lpstr>PowerPoint Presentation</vt:lpstr>
      <vt:lpstr>PowerPoint Presentation</vt:lpstr>
      <vt:lpstr>Software Bill of Materials</vt:lpstr>
      <vt:lpstr>Image Attestation Reports</vt:lpstr>
      <vt:lpstr>Image Vulnerability Scans</vt:lpstr>
      <vt:lpstr>PowerPoint Presentation</vt:lpstr>
      <vt:lpstr>Rancher Offline Docs</vt:lpstr>
      <vt:lpstr>From Datacenters to the Edge…</vt:lpstr>
      <vt:lpstr>PowerPoint Presentation</vt:lpstr>
      <vt:lpstr>PowerPoint Presentation</vt:lpstr>
      <vt:lpstr>Rancher is always Meeting You At Your Mission</vt:lpstr>
      <vt:lpstr>PowerPoint Presentation</vt:lpstr>
      <vt:lpstr>Carbide Supply Chain Security</vt:lpstr>
      <vt:lpstr>Recommended Architecture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341</cp:revision>
  <dcterms:created xsi:type="dcterms:W3CDTF">2020-11-17T10:12:06Z</dcterms:created>
  <dcterms:modified xsi:type="dcterms:W3CDTF">2023-07-29T21:51:02Z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